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Calibri" panose="020F0502020204030204" pitchFamily="34" charset="0"/>
      <p:regular r:id="rId12"/>
      <p:bold r:id="rId13"/>
      <p:italic r:id="rId14"/>
      <p:boldItalic r:id="rId15"/>
    </p:embeddedFont>
    <p:embeddedFont>
      <p:font typeface="Mukta Light" panose="020B0604020202020204" charset="0"/>
      <p:regular r:id="rId16"/>
    </p:embeddedFont>
    <p:embeddedFont>
      <p:font typeface="Prompt Medium"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1" d="100"/>
          <a:sy n="81" d="100"/>
        </p:scale>
        <p:origin x="101" y="11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1233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2505908"/>
            <a:ext cx="7415927" cy="2057400"/>
          </a:xfrm>
          <a:prstGeom prst="rect">
            <a:avLst/>
          </a:prstGeom>
          <a:noFill/>
          <a:ln/>
        </p:spPr>
        <p:txBody>
          <a:bodyPr wrap="square" lIns="0" tIns="0" rIns="0" bIns="0" rtlCol="0" anchor="t"/>
          <a:lstStyle/>
          <a:p>
            <a:pPr marL="0" indent="0" algn="l">
              <a:lnSpc>
                <a:spcPts val="5400"/>
              </a:lnSpc>
              <a:buNone/>
            </a:pPr>
            <a:r>
              <a:rPr lang="en-US" sz="4300" dirty="0">
                <a:solidFill>
                  <a:srgbClr val="C6BFEE"/>
                </a:solidFill>
                <a:latin typeface="Prompt Medium" pitchFamily="34" charset="0"/>
                <a:ea typeface="Prompt Medium" pitchFamily="34" charset="-122"/>
                <a:cs typeface="Prompt Medium" pitchFamily="34" charset="-120"/>
              </a:rPr>
              <a:t>LLM-Driven ECL Analysis Chatbot for Credit Risk Management</a:t>
            </a:r>
            <a:endParaRPr lang="en-US" sz="4300" dirty="0"/>
          </a:p>
        </p:txBody>
      </p:sp>
      <p:sp>
        <p:nvSpPr>
          <p:cNvPr id="4" name="Text 1"/>
          <p:cNvSpPr/>
          <p:nvPr/>
        </p:nvSpPr>
        <p:spPr>
          <a:xfrm>
            <a:off x="864037" y="4933593"/>
            <a:ext cx="7415927" cy="790099"/>
          </a:xfrm>
          <a:prstGeom prst="rect">
            <a:avLst/>
          </a:prstGeom>
          <a:noFill/>
          <a:ln/>
        </p:spPr>
        <p:txBody>
          <a:bodyPr wrap="square" lIns="0" tIns="0" rIns="0" bIns="0" rtlCol="0" anchor="t"/>
          <a:lstStyle/>
          <a:p>
            <a:pPr marL="0" indent="0" algn="l">
              <a:lnSpc>
                <a:spcPts val="3100"/>
              </a:lnSpc>
              <a:buNone/>
            </a:pPr>
            <a:r>
              <a:rPr lang="en-US" sz="1900" dirty="0">
                <a:solidFill>
                  <a:srgbClr val="DAD8E9"/>
                </a:solidFill>
                <a:latin typeface="Mukta Light" pitchFamily="34" charset="0"/>
                <a:ea typeface="Mukta Light" pitchFamily="34" charset="-122"/>
                <a:cs typeface="Mukta Light" pitchFamily="34" charset="-120"/>
              </a:rPr>
              <a:t>A ChatGPT-powered system for monitoring loan portfolios, calculating Expected Credit Loss (ECL), and generating actionable recommendations.</a:t>
            </a:r>
            <a:endParaRPr lang="en-US" sz="19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8314" y="790932"/>
            <a:ext cx="6974324" cy="633651"/>
          </a:xfrm>
          <a:prstGeom prst="rect">
            <a:avLst/>
          </a:prstGeom>
          <a:noFill/>
          <a:ln/>
        </p:spPr>
        <p:txBody>
          <a:bodyPr wrap="none" lIns="0" tIns="0" rIns="0" bIns="0" rtlCol="0" anchor="t"/>
          <a:lstStyle/>
          <a:p>
            <a:pPr marL="0" indent="0" algn="l">
              <a:lnSpc>
                <a:spcPts val="4950"/>
              </a:lnSpc>
              <a:buNone/>
            </a:pPr>
            <a:r>
              <a:rPr lang="en-US" sz="3950" dirty="0">
                <a:solidFill>
                  <a:srgbClr val="C6BFEE"/>
                </a:solidFill>
                <a:latin typeface="Prompt Medium" pitchFamily="34" charset="0"/>
                <a:ea typeface="Prompt Medium" pitchFamily="34" charset="-122"/>
                <a:cs typeface="Prompt Medium" pitchFamily="34" charset="-120"/>
              </a:rPr>
              <a:t>Introduction and Objectives</a:t>
            </a:r>
            <a:endParaRPr lang="en-US" sz="3950" dirty="0"/>
          </a:p>
        </p:txBody>
      </p:sp>
      <p:sp>
        <p:nvSpPr>
          <p:cNvPr id="3" name="Text 1"/>
          <p:cNvSpPr/>
          <p:nvPr/>
        </p:nvSpPr>
        <p:spPr>
          <a:xfrm>
            <a:off x="798314" y="1880711"/>
            <a:ext cx="13033772" cy="729853"/>
          </a:xfrm>
          <a:prstGeom prst="rect">
            <a:avLst/>
          </a:prstGeom>
          <a:noFill/>
          <a:ln/>
        </p:spPr>
        <p:txBody>
          <a:bodyPr wrap="square" lIns="0" tIns="0" rIns="0" bIns="0" rtlCol="0" anchor="t"/>
          <a:lstStyle/>
          <a:p>
            <a:pPr marL="0" indent="0" algn="l">
              <a:lnSpc>
                <a:spcPts val="2850"/>
              </a:lnSpc>
              <a:buNone/>
            </a:pPr>
            <a:r>
              <a:rPr lang="en-US" sz="1750" dirty="0">
                <a:solidFill>
                  <a:srgbClr val="DAD8E9"/>
                </a:solidFill>
                <a:latin typeface="Mukta Light" pitchFamily="34" charset="0"/>
                <a:ea typeface="Mukta Light" pitchFamily="34" charset="-122"/>
                <a:cs typeface="Mukta Light" pitchFamily="34" charset="-120"/>
              </a:rPr>
              <a:t>This system uses ChatGPT to analyze loan portfolios and calculate Expected Credit Loss (ECL) based on IFRS 9 and CECL guidelines. It provides secure access, data dashboards, historical reports, and real-time chat insights.</a:t>
            </a:r>
            <a:endParaRPr lang="en-US" sz="1750" dirty="0"/>
          </a:p>
        </p:txBody>
      </p:sp>
      <p:sp>
        <p:nvSpPr>
          <p:cNvPr id="4" name="Shape 2"/>
          <p:cNvSpPr/>
          <p:nvPr/>
        </p:nvSpPr>
        <p:spPr>
          <a:xfrm>
            <a:off x="798314" y="3178731"/>
            <a:ext cx="4192548" cy="121920"/>
          </a:xfrm>
          <a:prstGeom prst="roundRect">
            <a:avLst>
              <a:gd name="adj" fmla="val 78584"/>
            </a:avLst>
          </a:prstGeom>
          <a:solidFill>
            <a:srgbClr val="A95B95"/>
          </a:solidFill>
          <a:ln/>
        </p:spPr>
      </p:sp>
      <p:sp>
        <p:nvSpPr>
          <p:cNvPr id="5" name="Shape 3"/>
          <p:cNvSpPr/>
          <p:nvPr/>
        </p:nvSpPr>
        <p:spPr>
          <a:xfrm>
            <a:off x="2552402" y="2867144"/>
            <a:ext cx="684252" cy="684252"/>
          </a:xfrm>
          <a:prstGeom prst="roundRect">
            <a:avLst>
              <a:gd name="adj" fmla="val 133635"/>
            </a:avLst>
          </a:prstGeom>
          <a:solidFill>
            <a:srgbClr val="A95B95"/>
          </a:solidFill>
          <a:ln/>
        </p:spPr>
      </p:sp>
      <p:pic>
        <p:nvPicPr>
          <p:cNvPr id="6" name="Image 0" descr="preencoded.png"/>
          <p:cNvPicPr>
            <a:picLocks noChangeAspect="1"/>
          </p:cNvPicPr>
          <p:nvPr/>
        </p:nvPicPr>
        <p:blipFill>
          <a:blip r:embed="rId3"/>
          <a:stretch>
            <a:fillRect/>
          </a:stretch>
        </p:blipFill>
        <p:spPr>
          <a:xfrm>
            <a:off x="2757666" y="3038237"/>
            <a:ext cx="273725" cy="342067"/>
          </a:xfrm>
          <a:prstGeom prst="rect">
            <a:avLst/>
          </a:prstGeom>
        </p:spPr>
      </p:pic>
      <p:sp>
        <p:nvSpPr>
          <p:cNvPr id="7" name="Text 4"/>
          <p:cNvSpPr/>
          <p:nvPr/>
        </p:nvSpPr>
        <p:spPr>
          <a:xfrm>
            <a:off x="1056799" y="3779401"/>
            <a:ext cx="2534603" cy="316825"/>
          </a:xfrm>
          <a:prstGeom prst="rect">
            <a:avLst/>
          </a:prstGeom>
          <a:noFill/>
          <a:ln/>
        </p:spPr>
        <p:txBody>
          <a:bodyPr wrap="none" lIns="0" tIns="0" rIns="0" bIns="0" rtlCol="0" anchor="t"/>
          <a:lstStyle/>
          <a:p>
            <a:pPr marL="0" indent="0" algn="l">
              <a:lnSpc>
                <a:spcPts val="2450"/>
              </a:lnSpc>
              <a:buNone/>
            </a:pPr>
            <a:r>
              <a:rPr lang="en-US" sz="1950" dirty="0">
                <a:solidFill>
                  <a:srgbClr val="DAD8E9"/>
                </a:solidFill>
                <a:latin typeface="Prompt Medium" pitchFamily="34" charset="0"/>
                <a:ea typeface="Prompt Medium" pitchFamily="34" charset="-122"/>
                <a:cs typeface="Prompt Medium" pitchFamily="34" charset="-120"/>
              </a:rPr>
              <a:t>ECL Calculations</a:t>
            </a:r>
            <a:endParaRPr lang="en-US" sz="1950" dirty="0"/>
          </a:p>
        </p:txBody>
      </p:sp>
      <p:sp>
        <p:nvSpPr>
          <p:cNvPr id="8" name="Text 5"/>
          <p:cNvSpPr/>
          <p:nvPr/>
        </p:nvSpPr>
        <p:spPr>
          <a:xfrm>
            <a:off x="1056799" y="4233029"/>
            <a:ext cx="3675578" cy="729853"/>
          </a:xfrm>
          <a:prstGeom prst="rect">
            <a:avLst/>
          </a:prstGeom>
          <a:noFill/>
          <a:ln/>
        </p:spPr>
        <p:txBody>
          <a:bodyPr wrap="square" lIns="0" tIns="0" rIns="0" bIns="0" rtlCol="0" anchor="t"/>
          <a:lstStyle/>
          <a:p>
            <a:pPr marL="0" indent="0" algn="l">
              <a:lnSpc>
                <a:spcPts val="2850"/>
              </a:lnSpc>
              <a:buNone/>
            </a:pPr>
            <a:r>
              <a:rPr lang="en-US" sz="1750" dirty="0">
                <a:solidFill>
                  <a:srgbClr val="DAD8E9"/>
                </a:solidFill>
                <a:latin typeface="Mukta Light" pitchFamily="34" charset="0"/>
                <a:ea typeface="Mukta Light" pitchFamily="34" charset="-122"/>
                <a:cs typeface="Mukta Light" pitchFamily="34" charset="-120"/>
              </a:rPr>
              <a:t>Comprehend IFRS 9/CECL-based ECL calculations.</a:t>
            </a:r>
            <a:endParaRPr lang="en-US" sz="1750" dirty="0"/>
          </a:p>
        </p:txBody>
      </p:sp>
      <p:sp>
        <p:nvSpPr>
          <p:cNvPr id="9" name="Shape 6"/>
          <p:cNvSpPr/>
          <p:nvPr/>
        </p:nvSpPr>
        <p:spPr>
          <a:xfrm>
            <a:off x="5218867" y="3178731"/>
            <a:ext cx="4192548" cy="121920"/>
          </a:xfrm>
          <a:prstGeom prst="roundRect">
            <a:avLst>
              <a:gd name="adj" fmla="val 78584"/>
            </a:avLst>
          </a:prstGeom>
          <a:solidFill>
            <a:srgbClr val="A95B95"/>
          </a:solidFill>
          <a:ln/>
        </p:spPr>
      </p:sp>
      <p:sp>
        <p:nvSpPr>
          <p:cNvPr id="10" name="Shape 7"/>
          <p:cNvSpPr/>
          <p:nvPr/>
        </p:nvSpPr>
        <p:spPr>
          <a:xfrm>
            <a:off x="6972955" y="2867144"/>
            <a:ext cx="684252" cy="684252"/>
          </a:xfrm>
          <a:prstGeom prst="roundRect">
            <a:avLst>
              <a:gd name="adj" fmla="val 133635"/>
            </a:avLst>
          </a:prstGeom>
          <a:solidFill>
            <a:srgbClr val="A95B95"/>
          </a:solidFill>
          <a:ln/>
        </p:spPr>
      </p:sp>
      <p:pic>
        <p:nvPicPr>
          <p:cNvPr id="11" name="Image 1" descr="preencoded.png"/>
          <p:cNvPicPr>
            <a:picLocks noChangeAspect="1"/>
          </p:cNvPicPr>
          <p:nvPr/>
        </p:nvPicPr>
        <p:blipFill>
          <a:blip r:embed="rId4"/>
          <a:stretch>
            <a:fillRect/>
          </a:stretch>
        </p:blipFill>
        <p:spPr>
          <a:xfrm>
            <a:off x="7178219" y="3038237"/>
            <a:ext cx="273725" cy="342067"/>
          </a:xfrm>
          <a:prstGeom prst="rect">
            <a:avLst/>
          </a:prstGeom>
        </p:spPr>
      </p:pic>
      <p:sp>
        <p:nvSpPr>
          <p:cNvPr id="12" name="Text 8"/>
          <p:cNvSpPr/>
          <p:nvPr/>
        </p:nvSpPr>
        <p:spPr>
          <a:xfrm>
            <a:off x="5477351" y="3779401"/>
            <a:ext cx="3356848" cy="316825"/>
          </a:xfrm>
          <a:prstGeom prst="rect">
            <a:avLst/>
          </a:prstGeom>
          <a:noFill/>
          <a:ln/>
        </p:spPr>
        <p:txBody>
          <a:bodyPr wrap="none" lIns="0" tIns="0" rIns="0" bIns="0" rtlCol="0" anchor="t"/>
          <a:lstStyle/>
          <a:p>
            <a:pPr marL="0" indent="0" algn="l">
              <a:lnSpc>
                <a:spcPts val="2450"/>
              </a:lnSpc>
              <a:buNone/>
            </a:pPr>
            <a:r>
              <a:rPr lang="en-US" sz="1950" dirty="0">
                <a:solidFill>
                  <a:srgbClr val="DAD8E9"/>
                </a:solidFill>
                <a:latin typeface="Prompt Medium" pitchFamily="34" charset="0"/>
                <a:ea typeface="Prompt Medium" pitchFamily="34" charset="-122"/>
                <a:cs typeface="Prompt Medium" pitchFamily="34" charset="-120"/>
              </a:rPr>
              <a:t>Natural Language Interface</a:t>
            </a:r>
            <a:endParaRPr lang="en-US" sz="1950" dirty="0"/>
          </a:p>
        </p:txBody>
      </p:sp>
      <p:sp>
        <p:nvSpPr>
          <p:cNvPr id="13" name="Text 9"/>
          <p:cNvSpPr/>
          <p:nvPr/>
        </p:nvSpPr>
        <p:spPr>
          <a:xfrm>
            <a:off x="5477351" y="4233029"/>
            <a:ext cx="3675578" cy="729853"/>
          </a:xfrm>
          <a:prstGeom prst="rect">
            <a:avLst/>
          </a:prstGeom>
          <a:noFill/>
          <a:ln/>
        </p:spPr>
        <p:txBody>
          <a:bodyPr wrap="square" lIns="0" tIns="0" rIns="0" bIns="0" rtlCol="0" anchor="t"/>
          <a:lstStyle/>
          <a:p>
            <a:pPr marL="0" indent="0" algn="l">
              <a:lnSpc>
                <a:spcPts val="2850"/>
              </a:lnSpc>
              <a:buNone/>
            </a:pPr>
            <a:r>
              <a:rPr lang="en-US" sz="1750" dirty="0">
                <a:solidFill>
                  <a:srgbClr val="DAD8E9"/>
                </a:solidFill>
                <a:latin typeface="Mukta Light" pitchFamily="34" charset="0"/>
                <a:ea typeface="Mukta Light" pitchFamily="34" charset="-122"/>
                <a:cs typeface="Mukta Light" pitchFamily="34" charset="-120"/>
              </a:rPr>
              <a:t>Develop a ChatGPT interface for natural language interaction.</a:t>
            </a:r>
            <a:endParaRPr lang="en-US" sz="1750" dirty="0"/>
          </a:p>
        </p:txBody>
      </p:sp>
      <p:sp>
        <p:nvSpPr>
          <p:cNvPr id="14" name="Shape 10"/>
          <p:cNvSpPr/>
          <p:nvPr/>
        </p:nvSpPr>
        <p:spPr>
          <a:xfrm>
            <a:off x="9639419" y="3178731"/>
            <a:ext cx="4192667" cy="121920"/>
          </a:xfrm>
          <a:prstGeom prst="roundRect">
            <a:avLst>
              <a:gd name="adj" fmla="val 78584"/>
            </a:avLst>
          </a:prstGeom>
          <a:solidFill>
            <a:srgbClr val="A95B95"/>
          </a:solidFill>
          <a:ln/>
        </p:spPr>
      </p:sp>
      <p:sp>
        <p:nvSpPr>
          <p:cNvPr id="15" name="Shape 11"/>
          <p:cNvSpPr/>
          <p:nvPr/>
        </p:nvSpPr>
        <p:spPr>
          <a:xfrm>
            <a:off x="11393626" y="2867144"/>
            <a:ext cx="684252" cy="684252"/>
          </a:xfrm>
          <a:prstGeom prst="roundRect">
            <a:avLst>
              <a:gd name="adj" fmla="val 133635"/>
            </a:avLst>
          </a:prstGeom>
          <a:solidFill>
            <a:srgbClr val="A95B95"/>
          </a:solidFill>
          <a:ln/>
        </p:spPr>
      </p:sp>
      <p:pic>
        <p:nvPicPr>
          <p:cNvPr id="16" name="Image 2" descr="preencoded.png"/>
          <p:cNvPicPr>
            <a:picLocks noChangeAspect="1"/>
          </p:cNvPicPr>
          <p:nvPr/>
        </p:nvPicPr>
        <p:blipFill>
          <a:blip r:embed="rId5"/>
          <a:stretch>
            <a:fillRect/>
          </a:stretch>
        </p:blipFill>
        <p:spPr>
          <a:xfrm>
            <a:off x="11598890" y="3038237"/>
            <a:ext cx="273725" cy="342067"/>
          </a:xfrm>
          <a:prstGeom prst="rect">
            <a:avLst/>
          </a:prstGeom>
        </p:spPr>
      </p:pic>
      <p:sp>
        <p:nvSpPr>
          <p:cNvPr id="17" name="Text 12"/>
          <p:cNvSpPr/>
          <p:nvPr/>
        </p:nvSpPr>
        <p:spPr>
          <a:xfrm>
            <a:off x="9897904" y="3779401"/>
            <a:ext cx="2534603" cy="316825"/>
          </a:xfrm>
          <a:prstGeom prst="rect">
            <a:avLst/>
          </a:prstGeom>
          <a:noFill/>
          <a:ln/>
        </p:spPr>
        <p:txBody>
          <a:bodyPr wrap="none" lIns="0" tIns="0" rIns="0" bIns="0" rtlCol="0" anchor="t"/>
          <a:lstStyle/>
          <a:p>
            <a:pPr marL="0" indent="0" algn="l">
              <a:lnSpc>
                <a:spcPts val="2450"/>
              </a:lnSpc>
              <a:buNone/>
            </a:pPr>
            <a:r>
              <a:rPr lang="en-US" sz="1950" dirty="0">
                <a:solidFill>
                  <a:srgbClr val="DAD8E9"/>
                </a:solidFill>
                <a:latin typeface="Prompt Medium" pitchFamily="34" charset="0"/>
                <a:ea typeface="Prompt Medium" pitchFamily="34" charset="-122"/>
                <a:cs typeface="Prompt Medium" pitchFamily="34" charset="-120"/>
              </a:rPr>
              <a:t>Secure Access</a:t>
            </a:r>
            <a:endParaRPr lang="en-US" sz="1950" dirty="0"/>
          </a:p>
        </p:txBody>
      </p:sp>
      <p:sp>
        <p:nvSpPr>
          <p:cNvPr id="18" name="Text 13"/>
          <p:cNvSpPr/>
          <p:nvPr/>
        </p:nvSpPr>
        <p:spPr>
          <a:xfrm>
            <a:off x="9897904" y="4233029"/>
            <a:ext cx="3675698" cy="729853"/>
          </a:xfrm>
          <a:prstGeom prst="rect">
            <a:avLst/>
          </a:prstGeom>
          <a:noFill/>
          <a:ln/>
        </p:spPr>
        <p:txBody>
          <a:bodyPr wrap="square" lIns="0" tIns="0" rIns="0" bIns="0" rtlCol="0" anchor="t"/>
          <a:lstStyle/>
          <a:p>
            <a:pPr marL="0" indent="0" algn="l">
              <a:lnSpc>
                <a:spcPts val="2850"/>
              </a:lnSpc>
              <a:buNone/>
            </a:pPr>
            <a:r>
              <a:rPr lang="en-US" sz="1750" dirty="0">
                <a:solidFill>
                  <a:srgbClr val="DAD8E9"/>
                </a:solidFill>
                <a:latin typeface="Mukta Light" pitchFamily="34" charset="0"/>
                <a:ea typeface="Mukta Light" pitchFamily="34" charset="-122"/>
                <a:cs typeface="Mukta Light" pitchFamily="34" charset="-120"/>
              </a:rPr>
              <a:t>Ensure secure, role-based access for Analysts and CROs.</a:t>
            </a:r>
            <a:endParaRPr lang="en-US" sz="1750" dirty="0"/>
          </a:p>
        </p:txBody>
      </p:sp>
      <p:sp>
        <p:nvSpPr>
          <p:cNvPr id="19" name="Shape 14"/>
          <p:cNvSpPr/>
          <p:nvPr/>
        </p:nvSpPr>
        <p:spPr>
          <a:xfrm>
            <a:off x="798314" y="5760958"/>
            <a:ext cx="6402824" cy="121920"/>
          </a:xfrm>
          <a:prstGeom prst="roundRect">
            <a:avLst>
              <a:gd name="adj" fmla="val 78584"/>
            </a:avLst>
          </a:prstGeom>
          <a:solidFill>
            <a:srgbClr val="A95B95"/>
          </a:solidFill>
          <a:ln/>
        </p:spPr>
      </p:sp>
      <p:sp>
        <p:nvSpPr>
          <p:cNvPr id="20" name="Shape 15"/>
          <p:cNvSpPr/>
          <p:nvPr/>
        </p:nvSpPr>
        <p:spPr>
          <a:xfrm>
            <a:off x="3657540" y="5449372"/>
            <a:ext cx="684252" cy="684252"/>
          </a:xfrm>
          <a:prstGeom prst="roundRect">
            <a:avLst>
              <a:gd name="adj" fmla="val 133635"/>
            </a:avLst>
          </a:prstGeom>
          <a:solidFill>
            <a:srgbClr val="A95B95"/>
          </a:solidFill>
          <a:ln/>
        </p:spPr>
      </p:sp>
      <p:pic>
        <p:nvPicPr>
          <p:cNvPr id="21" name="Image 3" descr="preencoded.png"/>
          <p:cNvPicPr>
            <a:picLocks noChangeAspect="1"/>
          </p:cNvPicPr>
          <p:nvPr/>
        </p:nvPicPr>
        <p:blipFill>
          <a:blip r:embed="rId6"/>
          <a:stretch>
            <a:fillRect/>
          </a:stretch>
        </p:blipFill>
        <p:spPr>
          <a:xfrm>
            <a:off x="3862804" y="5620464"/>
            <a:ext cx="273725" cy="342067"/>
          </a:xfrm>
          <a:prstGeom prst="rect">
            <a:avLst/>
          </a:prstGeom>
        </p:spPr>
      </p:pic>
      <p:sp>
        <p:nvSpPr>
          <p:cNvPr id="22" name="Text 16"/>
          <p:cNvSpPr/>
          <p:nvPr/>
        </p:nvSpPr>
        <p:spPr>
          <a:xfrm>
            <a:off x="1056799" y="6361628"/>
            <a:ext cx="2534603" cy="316825"/>
          </a:xfrm>
          <a:prstGeom prst="rect">
            <a:avLst/>
          </a:prstGeom>
          <a:noFill/>
          <a:ln/>
        </p:spPr>
        <p:txBody>
          <a:bodyPr wrap="none" lIns="0" tIns="0" rIns="0" bIns="0" rtlCol="0" anchor="t"/>
          <a:lstStyle/>
          <a:p>
            <a:pPr marL="0" indent="0" algn="l">
              <a:lnSpc>
                <a:spcPts val="2450"/>
              </a:lnSpc>
              <a:buNone/>
            </a:pPr>
            <a:r>
              <a:rPr lang="en-US" sz="1950" dirty="0">
                <a:solidFill>
                  <a:srgbClr val="DAD8E9"/>
                </a:solidFill>
                <a:latin typeface="Prompt Medium" pitchFamily="34" charset="0"/>
                <a:ea typeface="Prompt Medium" pitchFamily="34" charset="-122"/>
                <a:cs typeface="Prompt Medium" pitchFamily="34" charset="-120"/>
              </a:rPr>
              <a:t>Visualize &amp; Report</a:t>
            </a:r>
            <a:endParaRPr lang="en-US" sz="1950" dirty="0"/>
          </a:p>
        </p:txBody>
      </p:sp>
      <p:sp>
        <p:nvSpPr>
          <p:cNvPr id="23" name="Text 17"/>
          <p:cNvSpPr/>
          <p:nvPr/>
        </p:nvSpPr>
        <p:spPr>
          <a:xfrm>
            <a:off x="1056799" y="6815257"/>
            <a:ext cx="5885855" cy="364927"/>
          </a:xfrm>
          <a:prstGeom prst="rect">
            <a:avLst/>
          </a:prstGeom>
          <a:noFill/>
          <a:ln/>
        </p:spPr>
        <p:txBody>
          <a:bodyPr wrap="none" lIns="0" tIns="0" rIns="0" bIns="0" rtlCol="0" anchor="t"/>
          <a:lstStyle/>
          <a:p>
            <a:pPr marL="0" indent="0" algn="l">
              <a:lnSpc>
                <a:spcPts val="2850"/>
              </a:lnSpc>
              <a:buNone/>
            </a:pPr>
            <a:r>
              <a:rPr lang="en-US" sz="1750" dirty="0">
                <a:solidFill>
                  <a:srgbClr val="DAD8E9"/>
                </a:solidFill>
                <a:latin typeface="Mukta Light" pitchFamily="34" charset="0"/>
                <a:ea typeface="Mukta Light" pitchFamily="34" charset="-122"/>
                <a:cs typeface="Mukta Light" pitchFamily="34" charset="-120"/>
              </a:rPr>
              <a:t>Display segment-level ECL curves and access historical reports.</a:t>
            </a:r>
            <a:endParaRPr lang="en-US" sz="1750" dirty="0"/>
          </a:p>
        </p:txBody>
      </p:sp>
      <p:sp>
        <p:nvSpPr>
          <p:cNvPr id="24" name="Shape 18"/>
          <p:cNvSpPr/>
          <p:nvPr/>
        </p:nvSpPr>
        <p:spPr>
          <a:xfrm>
            <a:off x="7429143" y="5760958"/>
            <a:ext cx="6402943" cy="121920"/>
          </a:xfrm>
          <a:prstGeom prst="roundRect">
            <a:avLst>
              <a:gd name="adj" fmla="val 78584"/>
            </a:avLst>
          </a:prstGeom>
          <a:solidFill>
            <a:srgbClr val="A95B95"/>
          </a:solidFill>
          <a:ln/>
        </p:spPr>
      </p:sp>
      <p:sp>
        <p:nvSpPr>
          <p:cNvPr id="25" name="Shape 19"/>
          <p:cNvSpPr/>
          <p:nvPr/>
        </p:nvSpPr>
        <p:spPr>
          <a:xfrm>
            <a:off x="10288488" y="5449372"/>
            <a:ext cx="684252" cy="684252"/>
          </a:xfrm>
          <a:prstGeom prst="roundRect">
            <a:avLst>
              <a:gd name="adj" fmla="val 133635"/>
            </a:avLst>
          </a:prstGeom>
          <a:solidFill>
            <a:srgbClr val="A95B95"/>
          </a:solidFill>
          <a:ln/>
        </p:spPr>
      </p:sp>
      <p:pic>
        <p:nvPicPr>
          <p:cNvPr id="26" name="Image 4" descr="preencoded.png"/>
          <p:cNvPicPr>
            <a:picLocks noChangeAspect="1"/>
          </p:cNvPicPr>
          <p:nvPr/>
        </p:nvPicPr>
        <p:blipFill>
          <a:blip r:embed="rId7"/>
          <a:stretch>
            <a:fillRect/>
          </a:stretch>
        </p:blipFill>
        <p:spPr>
          <a:xfrm>
            <a:off x="10493751" y="5677577"/>
            <a:ext cx="273725" cy="342067"/>
          </a:xfrm>
          <a:prstGeom prst="rect">
            <a:avLst/>
          </a:prstGeom>
        </p:spPr>
      </p:pic>
      <p:sp>
        <p:nvSpPr>
          <p:cNvPr id="27" name="Text 20"/>
          <p:cNvSpPr/>
          <p:nvPr/>
        </p:nvSpPr>
        <p:spPr>
          <a:xfrm>
            <a:off x="7687627" y="6361628"/>
            <a:ext cx="3687842" cy="316825"/>
          </a:xfrm>
          <a:prstGeom prst="rect">
            <a:avLst/>
          </a:prstGeom>
          <a:noFill/>
          <a:ln/>
        </p:spPr>
        <p:txBody>
          <a:bodyPr wrap="none" lIns="0" tIns="0" rIns="0" bIns="0" rtlCol="0" anchor="t"/>
          <a:lstStyle/>
          <a:p>
            <a:pPr marL="0" indent="0" algn="l">
              <a:lnSpc>
                <a:spcPts val="2450"/>
              </a:lnSpc>
              <a:buNone/>
            </a:pPr>
            <a:r>
              <a:rPr lang="en-US" sz="1950" dirty="0">
                <a:solidFill>
                  <a:srgbClr val="DAD8E9"/>
                </a:solidFill>
                <a:latin typeface="Prompt Medium" pitchFamily="34" charset="0"/>
                <a:ea typeface="Prompt Medium" pitchFamily="34" charset="-122"/>
                <a:cs typeface="Prompt Medium" pitchFamily="34" charset="-120"/>
              </a:rPr>
              <a:t>Actionable Recommendations</a:t>
            </a:r>
            <a:endParaRPr lang="en-US" sz="1950" dirty="0"/>
          </a:p>
        </p:txBody>
      </p:sp>
      <p:sp>
        <p:nvSpPr>
          <p:cNvPr id="28" name="Text 21"/>
          <p:cNvSpPr/>
          <p:nvPr/>
        </p:nvSpPr>
        <p:spPr>
          <a:xfrm>
            <a:off x="7687627" y="6815257"/>
            <a:ext cx="5885974" cy="364927"/>
          </a:xfrm>
          <a:prstGeom prst="rect">
            <a:avLst/>
          </a:prstGeom>
          <a:noFill/>
          <a:ln/>
        </p:spPr>
        <p:txBody>
          <a:bodyPr wrap="none" lIns="0" tIns="0" rIns="0" bIns="0" rtlCol="0" anchor="t"/>
          <a:lstStyle/>
          <a:p>
            <a:pPr marL="0" indent="0" algn="l">
              <a:lnSpc>
                <a:spcPts val="2850"/>
              </a:lnSpc>
              <a:buNone/>
            </a:pPr>
            <a:r>
              <a:rPr lang="en-US" sz="1750" dirty="0">
                <a:solidFill>
                  <a:srgbClr val="DAD8E9"/>
                </a:solidFill>
                <a:latin typeface="Mukta Light" pitchFamily="34" charset="0"/>
                <a:ea typeface="Mukta Light" pitchFamily="34" charset="-122"/>
                <a:cs typeface="Mukta Light" pitchFamily="34" charset="-120"/>
              </a:rPr>
              <a:t>Recommend actions based on credit risk threshold breaches.</a:t>
            </a:r>
            <a:endParaRPr lang="en-US" sz="1750" dirty="0"/>
          </a:p>
        </p:txBody>
      </p:sp>
      <p:sp>
        <p:nvSpPr>
          <p:cNvPr id="30" name="Shape 18"/>
          <p:cNvSpPr/>
          <p:nvPr/>
        </p:nvSpPr>
        <p:spPr>
          <a:xfrm>
            <a:off x="8790529" y="7801695"/>
            <a:ext cx="6402943" cy="310868"/>
          </a:xfrm>
          <a:prstGeom prst="roundRect">
            <a:avLst>
              <a:gd name="adj" fmla="val 78584"/>
            </a:avLst>
          </a:prstGeom>
          <a:solidFill>
            <a:srgbClr val="A95B95"/>
          </a:solidFill>
          <a:ln/>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2256234"/>
            <a:ext cx="7415927" cy="1371600"/>
          </a:xfrm>
          <a:prstGeom prst="rect">
            <a:avLst/>
          </a:prstGeom>
          <a:noFill/>
          <a:ln/>
        </p:spPr>
        <p:txBody>
          <a:bodyPr wrap="square" lIns="0" tIns="0" rIns="0" bIns="0" rtlCol="0" anchor="t"/>
          <a:lstStyle/>
          <a:p>
            <a:pPr marL="0" indent="0" algn="l">
              <a:lnSpc>
                <a:spcPts val="5400"/>
              </a:lnSpc>
              <a:buNone/>
            </a:pPr>
            <a:r>
              <a:rPr lang="en-US" sz="4300" dirty="0">
                <a:solidFill>
                  <a:srgbClr val="C6BFEE"/>
                </a:solidFill>
                <a:latin typeface="Prompt Medium" pitchFamily="34" charset="0"/>
                <a:ea typeface="Prompt Medium" pitchFamily="34" charset="-122"/>
                <a:cs typeface="Prompt Medium" pitchFamily="34" charset="-120"/>
              </a:rPr>
              <a:t>Problem Statement: Bridging the Gap</a:t>
            </a:r>
            <a:endParaRPr lang="en-US" sz="4300" dirty="0"/>
          </a:p>
        </p:txBody>
      </p:sp>
      <p:sp>
        <p:nvSpPr>
          <p:cNvPr id="4" name="Text 1"/>
          <p:cNvSpPr/>
          <p:nvPr/>
        </p:nvSpPr>
        <p:spPr>
          <a:xfrm>
            <a:off x="864037" y="3998119"/>
            <a:ext cx="7415927" cy="1975247"/>
          </a:xfrm>
          <a:prstGeom prst="rect">
            <a:avLst/>
          </a:prstGeom>
          <a:noFill/>
          <a:ln/>
        </p:spPr>
        <p:txBody>
          <a:bodyPr wrap="square" lIns="0" tIns="0" rIns="0" bIns="0" rtlCol="0" anchor="t"/>
          <a:lstStyle/>
          <a:p>
            <a:pPr marL="0" indent="0" algn="l">
              <a:lnSpc>
                <a:spcPts val="3100"/>
              </a:lnSpc>
              <a:buNone/>
            </a:pPr>
            <a:r>
              <a:rPr lang="en-US" sz="1900" dirty="0">
                <a:solidFill>
                  <a:srgbClr val="DAD8E9"/>
                </a:solidFill>
                <a:latin typeface="Mukta Light" pitchFamily="34" charset="0"/>
                <a:ea typeface="Mukta Light" pitchFamily="34" charset="-122"/>
                <a:cs typeface="Mukta Light" pitchFamily="34" charset="-120"/>
              </a:rPr>
              <a:t>Credit analysts face challenges in effectively evaluating segmented loan risk, visualizing ECL over time, and making timely decisions on interest rate adjustments or loan disbursement reductions for specific borrower groups. Our solution addresses these pain points by streamlining operations and improving efficiency.</a:t>
            </a:r>
            <a:endParaRPr lang="en-US" sz="19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60427" y="440293"/>
            <a:ext cx="5596890" cy="444818"/>
          </a:xfrm>
          <a:prstGeom prst="rect">
            <a:avLst/>
          </a:prstGeom>
          <a:noFill/>
          <a:ln/>
        </p:spPr>
        <p:txBody>
          <a:bodyPr wrap="none" lIns="0" tIns="0" rIns="0" bIns="0" rtlCol="0" anchor="t"/>
          <a:lstStyle/>
          <a:p>
            <a:pPr marL="0" indent="0" algn="l">
              <a:lnSpc>
                <a:spcPts val="3500"/>
              </a:lnSpc>
              <a:buNone/>
            </a:pPr>
            <a:r>
              <a:rPr lang="en-US" sz="2800" dirty="0">
                <a:solidFill>
                  <a:srgbClr val="C6BFEE"/>
                </a:solidFill>
                <a:latin typeface="Prompt Medium" pitchFamily="34" charset="0"/>
                <a:ea typeface="Prompt Medium" pitchFamily="34" charset="-122"/>
                <a:cs typeface="Prompt Medium" pitchFamily="34" charset="-120"/>
              </a:rPr>
              <a:t>Data Sources and Segmentation</a:t>
            </a:r>
            <a:endParaRPr lang="en-US" sz="2800" dirty="0"/>
          </a:p>
        </p:txBody>
      </p:sp>
      <p:sp>
        <p:nvSpPr>
          <p:cNvPr id="3" name="Text 1"/>
          <p:cNvSpPr/>
          <p:nvPr/>
        </p:nvSpPr>
        <p:spPr>
          <a:xfrm>
            <a:off x="560427" y="1285399"/>
            <a:ext cx="1779270" cy="222290"/>
          </a:xfrm>
          <a:prstGeom prst="rect">
            <a:avLst/>
          </a:prstGeom>
          <a:noFill/>
          <a:ln/>
        </p:spPr>
        <p:txBody>
          <a:bodyPr wrap="none" lIns="0" tIns="0" rIns="0" bIns="0" rtlCol="0" anchor="t"/>
          <a:lstStyle/>
          <a:p>
            <a:pPr marL="0" indent="0" algn="l">
              <a:lnSpc>
                <a:spcPts val="1750"/>
              </a:lnSpc>
              <a:buNone/>
            </a:pPr>
            <a:r>
              <a:rPr lang="en-US" sz="1400" dirty="0">
                <a:solidFill>
                  <a:srgbClr val="C6BFEE"/>
                </a:solidFill>
                <a:latin typeface="Prompt Medium" pitchFamily="34" charset="0"/>
                <a:ea typeface="Prompt Medium" pitchFamily="34" charset="-122"/>
                <a:cs typeface="Prompt Medium" pitchFamily="34" charset="-120"/>
              </a:rPr>
              <a:t>Data Sources</a:t>
            </a:r>
            <a:endParaRPr lang="en-US" sz="1400" dirty="0"/>
          </a:p>
        </p:txBody>
      </p:sp>
      <p:sp>
        <p:nvSpPr>
          <p:cNvPr id="4" name="Text 2"/>
          <p:cNvSpPr/>
          <p:nvPr/>
        </p:nvSpPr>
        <p:spPr>
          <a:xfrm>
            <a:off x="560427" y="1667828"/>
            <a:ext cx="6559510" cy="512445"/>
          </a:xfrm>
          <a:prstGeom prst="rect">
            <a:avLst/>
          </a:prstGeom>
          <a:noFill/>
          <a:ln/>
        </p:spPr>
        <p:txBody>
          <a:bodyPr wrap="square" lIns="0" tIns="0" rIns="0" bIns="0" rtlCol="0" anchor="t"/>
          <a:lstStyle/>
          <a:p>
            <a:pPr marL="0" indent="0" algn="l">
              <a:lnSpc>
                <a:spcPts val="2000"/>
              </a:lnSpc>
              <a:buNone/>
            </a:pPr>
            <a:r>
              <a:rPr lang="en-US" sz="1250" dirty="0">
                <a:solidFill>
                  <a:srgbClr val="DAD8E9"/>
                </a:solidFill>
                <a:latin typeface="Mukta Light" pitchFamily="34" charset="0"/>
                <a:ea typeface="Mukta Light" pitchFamily="34" charset="-122"/>
                <a:cs typeface="Mukta Light" pitchFamily="34" charset="-120"/>
              </a:rPr>
              <a:t>Public loan data (similar to HMDA registers) including borrower demographics (region, gender, occupation) and loan terms.</a:t>
            </a:r>
            <a:endParaRPr lang="en-US" sz="1250" dirty="0"/>
          </a:p>
        </p:txBody>
      </p:sp>
      <p:sp>
        <p:nvSpPr>
          <p:cNvPr id="5" name="Text 3"/>
          <p:cNvSpPr/>
          <p:nvPr/>
        </p:nvSpPr>
        <p:spPr>
          <a:xfrm>
            <a:off x="560427" y="2340412"/>
            <a:ext cx="1779270" cy="222290"/>
          </a:xfrm>
          <a:prstGeom prst="rect">
            <a:avLst/>
          </a:prstGeom>
          <a:noFill/>
          <a:ln/>
        </p:spPr>
        <p:txBody>
          <a:bodyPr wrap="none" lIns="0" tIns="0" rIns="0" bIns="0" rtlCol="0" anchor="t"/>
          <a:lstStyle/>
          <a:p>
            <a:pPr marL="0" indent="0" algn="l">
              <a:lnSpc>
                <a:spcPts val="1750"/>
              </a:lnSpc>
              <a:buNone/>
            </a:pPr>
            <a:r>
              <a:rPr lang="en-US" sz="1400" dirty="0">
                <a:solidFill>
                  <a:srgbClr val="C6BFEE"/>
                </a:solidFill>
                <a:latin typeface="Prompt Medium" pitchFamily="34" charset="0"/>
                <a:ea typeface="Prompt Medium" pitchFamily="34" charset="-122"/>
                <a:cs typeface="Prompt Medium" pitchFamily="34" charset="-120"/>
              </a:rPr>
              <a:t>Segmentation</a:t>
            </a:r>
            <a:endParaRPr lang="en-US" sz="1400" dirty="0"/>
          </a:p>
        </p:txBody>
      </p:sp>
      <p:sp>
        <p:nvSpPr>
          <p:cNvPr id="6" name="Text 4"/>
          <p:cNvSpPr/>
          <p:nvPr/>
        </p:nvSpPr>
        <p:spPr>
          <a:xfrm>
            <a:off x="560427" y="2722840"/>
            <a:ext cx="6559510" cy="512445"/>
          </a:xfrm>
          <a:prstGeom prst="rect">
            <a:avLst/>
          </a:prstGeom>
          <a:noFill/>
          <a:ln/>
        </p:spPr>
        <p:txBody>
          <a:bodyPr wrap="square" lIns="0" tIns="0" rIns="0" bIns="0" rtlCol="0" anchor="t"/>
          <a:lstStyle/>
          <a:p>
            <a:pPr marL="0" indent="0" algn="l">
              <a:lnSpc>
                <a:spcPts val="2000"/>
              </a:lnSpc>
              <a:buNone/>
            </a:pPr>
            <a:r>
              <a:rPr lang="en-US" sz="1250" dirty="0">
                <a:solidFill>
                  <a:srgbClr val="DAD8E9"/>
                </a:solidFill>
                <a:latin typeface="Mukta Light" pitchFamily="34" charset="0"/>
                <a:ea typeface="Mukta Light" pitchFamily="34" charset="-122"/>
                <a:cs typeface="Mukta Light" pitchFamily="34" charset="-120"/>
              </a:rPr>
              <a:t>Loan data grouped into statistically relevant segments based on geography, profession, gender, and credit score, following CECL/IFRS 9 best practices.</a:t>
            </a:r>
            <a:endParaRPr lang="en-US" sz="1250" dirty="0"/>
          </a:p>
        </p:txBody>
      </p:sp>
      <p:sp>
        <p:nvSpPr>
          <p:cNvPr id="7" name="Text 5"/>
          <p:cNvSpPr/>
          <p:nvPr/>
        </p:nvSpPr>
        <p:spPr>
          <a:xfrm>
            <a:off x="7518083" y="1285399"/>
            <a:ext cx="1821418" cy="222290"/>
          </a:xfrm>
          <a:prstGeom prst="rect">
            <a:avLst/>
          </a:prstGeom>
          <a:noFill/>
          <a:ln/>
        </p:spPr>
        <p:txBody>
          <a:bodyPr wrap="none" lIns="0" tIns="0" rIns="0" bIns="0" rtlCol="0" anchor="t"/>
          <a:lstStyle/>
          <a:p>
            <a:pPr marL="0" indent="0" algn="l">
              <a:lnSpc>
                <a:spcPts val="1750"/>
              </a:lnSpc>
              <a:buNone/>
            </a:pPr>
            <a:r>
              <a:rPr lang="en-US" sz="1400" dirty="0">
                <a:solidFill>
                  <a:srgbClr val="C6BFEE"/>
                </a:solidFill>
                <a:latin typeface="Prompt Medium" pitchFamily="34" charset="0"/>
                <a:ea typeface="Prompt Medium" pitchFamily="34" charset="-122"/>
                <a:cs typeface="Prompt Medium" pitchFamily="34" charset="-120"/>
              </a:rPr>
              <a:t>Storage Architecture</a:t>
            </a:r>
            <a:endParaRPr lang="en-US" sz="1400" dirty="0"/>
          </a:p>
        </p:txBody>
      </p:sp>
      <p:sp>
        <p:nvSpPr>
          <p:cNvPr id="8" name="Text 6"/>
          <p:cNvSpPr/>
          <p:nvPr/>
        </p:nvSpPr>
        <p:spPr>
          <a:xfrm>
            <a:off x="7518083" y="1667828"/>
            <a:ext cx="6559510" cy="512445"/>
          </a:xfrm>
          <a:prstGeom prst="rect">
            <a:avLst/>
          </a:prstGeom>
          <a:noFill/>
          <a:ln/>
        </p:spPr>
        <p:txBody>
          <a:bodyPr wrap="square" lIns="0" tIns="0" rIns="0" bIns="0" rtlCol="0" anchor="t"/>
          <a:lstStyle/>
          <a:p>
            <a:pPr marL="0" indent="0" algn="l">
              <a:lnSpc>
                <a:spcPts val="2000"/>
              </a:lnSpc>
              <a:buNone/>
            </a:pPr>
            <a:r>
              <a:rPr lang="en-US" sz="1250" dirty="0">
                <a:solidFill>
                  <a:srgbClr val="DAD8E9"/>
                </a:solidFill>
                <a:latin typeface="Mukta Light" pitchFamily="34" charset="0"/>
                <a:ea typeface="Mukta Light" pitchFamily="34" charset="-122"/>
                <a:cs typeface="Mukta Light" pitchFamily="34" charset="-120"/>
              </a:rPr>
              <a:t>Initial implementation uses CSV files. For production, AWS RDS or DynamoDB ensures sub-millisecond latency, automatic scaling, and data encryption.</a:t>
            </a:r>
            <a:endParaRPr lang="en-US" sz="1250" dirty="0"/>
          </a:p>
        </p:txBody>
      </p:sp>
      <p:pic>
        <p:nvPicPr>
          <p:cNvPr id="9" name="Image 0" descr="preencoded.png"/>
          <p:cNvPicPr>
            <a:picLocks noChangeAspect="1"/>
          </p:cNvPicPr>
          <p:nvPr/>
        </p:nvPicPr>
        <p:blipFill>
          <a:blip r:embed="rId3"/>
          <a:stretch>
            <a:fillRect/>
          </a:stretch>
        </p:blipFill>
        <p:spPr>
          <a:xfrm>
            <a:off x="7518083" y="2360414"/>
            <a:ext cx="6559510" cy="6559510"/>
          </a:xfrm>
          <a:prstGeom prst="rect">
            <a:avLst/>
          </a:prstGeom>
        </p:spPr>
      </p:pic>
      <p:sp>
        <p:nvSpPr>
          <p:cNvPr id="10" name="Shape 18"/>
          <p:cNvSpPr/>
          <p:nvPr/>
        </p:nvSpPr>
        <p:spPr>
          <a:xfrm>
            <a:off x="13970934" y="7720001"/>
            <a:ext cx="1318931" cy="424758"/>
          </a:xfrm>
          <a:prstGeom prst="roundRect">
            <a:avLst>
              <a:gd name="adj" fmla="val 78584"/>
            </a:avLst>
          </a:prstGeom>
          <a:solidFill>
            <a:srgbClr val="A95B95"/>
          </a:solidFill>
          <a:ln/>
        </p:spPr>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47606" y="665917"/>
            <a:ext cx="7264122" cy="672703"/>
          </a:xfrm>
          <a:prstGeom prst="rect">
            <a:avLst/>
          </a:prstGeom>
          <a:noFill/>
          <a:ln/>
        </p:spPr>
        <p:txBody>
          <a:bodyPr wrap="none" lIns="0" tIns="0" rIns="0" bIns="0" rtlCol="0" anchor="t"/>
          <a:lstStyle/>
          <a:p>
            <a:pPr marL="0" indent="0" algn="l">
              <a:lnSpc>
                <a:spcPts val="5250"/>
              </a:lnSpc>
              <a:buNone/>
            </a:pPr>
            <a:r>
              <a:rPr lang="en-US" sz="4200" dirty="0">
                <a:solidFill>
                  <a:srgbClr val="C6BFEE"/>
                </a:solidFill>
                <a:latin typeface="Prompt Medium" pitchFamily="34" charset="0"/>
                <a:ea typeface="Prompt Medium" pitchFamily="34" charset="-122"/>
                <a:cs typeface="Prompt Medium" pitchFamily="34" charset="-120"/>
              </a:rPr>
              <a:t>ECL Modeling Methodology</a:t>
            </a:r>
            <a:endParaRPr lang="en-US" sz="4200" dirty="0"/>
          </a:p>
        </p:txBody>
      </p:sp>
      <p:sp>
        <p:nvSpPr>
          <p:cNvPr id="3" name="Text 1"/>
          <p:cNvSpPr/>
          <p:nvPr/>
        </p:nvSpPr>
        <p:spPr>
          <a:xfrm>
            <a:off x="847606" y="1822966"/>
            <a:ext cx="12935188" cy="1020366"/>
          </a:xfrm>
          <a:prstGeom prst="rect">
            <a:avLst/>
          </a:prstGeom>
          <a:noFill/>
          <a:ln/>
        </p:spPr>
        <p:txBody>
          <a:bodyPr wrap="square" lIns="0" tIns="0" rIns="0" bIns="0" rtlCol="0" anchor="t"/>
          <a:lstStyle/>
          <a:p>
            <a:pPr marL="0" indent="0" algn="l">
              <a:lnSpc>
                <a:spcPts val="3400"/>
              </a:lnSpc>
              <a:buNone/>
            </a:pPr>
            <a:endParaRPr lang="en-US" sz="2100" dirty="0"/>
          </a:p>
        </p:txBody>
      </p:sp>
      <p:pic>
        <p:nvPicPr>
          <p:cNvPr id="4" name="Image 0" descr="preencoded.png"/>
          <p:cNvPicPr>
            <a:picLocks noChangeAspect="1"/>
          </p:cNvPicPr>
          <p:nvPr/>
        </p:nvPicPr>
        <p:blipFill>
          <a:blip r:embed="rId3"/>
          <a:stretch>
            <a:fillRect/>
          </a:stretch>
        </p:blipFill>
        <p:spPr>
          <a:xfrm>
            <a:off x="847606" y="1822966"/>
            <a:ext cx="12935188" cy="1020366"/>
          </a:xfrm>
          <a:prstGeom prst="rect">
            <a:avLst/>
          </a:prstGeom>
        </p:spPr>
      </p:pic>
      <p:sp>
        <p:nvSpPr>
          <p:cNvPr id="5" name="Text 2"/>
          <p:cNvSpPr/>
          <p:nvPr/>
        </p:nvSpPr>
        <p:spPr>
          <a:xfrm>
            <a:off x="847606" y="3149798"/>
            <a:ext cx="12935188" cy="774859"/>
          </a:xfrm>
          <a:prstGeom prst="rect">
            <a:avLst/>
          </a:prstGeom>
          <a:noFill/>
          <a:ln/>
        </p:spPr>
        <p:txBody>
          <a:bodyPr wrap="square" lIns="0" tIns="0" rIns="0" bIns="0" rtlCol="0" anchor="t"/>
          <a:lstStyle/>
          <a:p>
            <a:pPr marL="0" indent="0" algn="l">
              <a:lnSpc>
                <a:spcPts val="3050"/>
              </a:lnSpc>
              <a:buNone/>
            </a:pPr>
            <a:r>
              <a:rPr lang="en-US" sz="1900" dirty="0">
                <a:solidFill>
                  <a:srgbClr val="DAD8E9"/>
                </a:solidFill>
                <a:latin typeface="Mukta Light" pitchFamily="34" charset="0"/>
                <a:ea typeface="Mukta Light" pitchFamily="34" charset="-122"/>
                <a:cs typeface="Mukta Light" pitchFamily="34" charset="-120"/>
              </a:rPr>
              <a:t>This formula represents the General Measurement Model for Expected Credit Loss, incorporating Probability of Default (PD), Loss Given Default (LGD), Exposure at Default (EAD), and a Discount Factor.</a:t>
            </a:r>
            <a:endParaRPr lang="en-US" sz="1900" dirty="0"/>
          </a:p>
        </p:txBody>
      </p:sp>
      <p:pic>
        <p:nvPicPr>
          <p:cNvPr id="6" name="Image 1" descr="preencoded.png"/>
          <p:cNvPicPr>
            <a:picLocks noChangeAspect="1"/>
          </p:cNvPicPr>
          <p:nvPr/>
        </p:nvPicPr>
        <p:blipFill>
          <a:blip r:embed="rId4"/>
          <a:stretch>
            <a:fillRect/>
          </a:stretch>
        </p:blipFill>
        <p:spPr>
          <a:xfrm>
            <a:off x="847606" y="4197072"/>
            <a:ext cx="6467594" cy="968693"/>
          </a:xfrm>
          <a:prstGeom prst="rect">
            <a:avLst/>
          </a:prstGeom>
        </p:spPr>
      </p:pic>
      <p:sp>
        <p:nvSpPr>
          <p:cNvPr id="7" name="Text 3"/>
          <p:cNvSpPr/>
          <p:nvPr/>
        </p:nvSpPr>
        <p:spPr>
          <a:xfrm>
            <a:off x="1089779" y="5407938"/>
            <a:ext cx="2690812" cy="336352"/>
          </a:xfrm>
          <a:prstGeom prst="rect">
            <a:avLst/>
          </a:prstGeom>
          <a:noFill/>
          <a:ln/>
        </p:spPr>
        <p:txBody>
          <a:bodyPr wrap="none" lIns="0" tIns="0" rIns="0" bIns="0" rtlCol="0" anchor="t"/>
          <a:lstStyle/>
          <a:p>
            <a:pPr marL="0" indent="0" algn="l">
              <a:lnSpc>
                <a:spcPts val="2600"/>
              </a:lnSpc>
              <a:buNone/>
            </a:pPr>
            <a:r>
              <a:rPr lang="en-US" sz="2100" dirty="0">
                <a:solidFill>
                  <a:srgbClr val="DAD8E9"/>
                </a:solidFill>
                <a:latin typeface="Prompt Medium" pitchFamily="34" charset="0"/>
                <a:ea typeface="Prompt Medium" pitchFamily="34" charset="-122"/>
                <a:cs typeface="Prompt Medium" pitchFamily="34" charset="-120"/>
              </a:rPr>
              <a:t>Stage 1</a:t>
            </a:r>
            <a:endParaRPr lang="en-US" sz="2100" dirty="0"/>
          </a:p>
        </p:txBody>
      </p:sp>
      <p:sp>
        <p:nvSpPr>
          <p:cNvPr id="8" name="Text 4"/>
          <p:cNvSpPr/>
          <p:nvPr/>
        </p:nvSpPr>
        <p:spPr>
          <a:xfrm>
            <a:off x="1089779" y="5889546"/>
            <a:ext cx="5983248" cy="387429"/>
          </a:xfrm>
          <a:prstGeom prst="rect">
            <a:avLst/>
          </a:prstGeom>
          <a:noFill/>
          <a:ln/>
        </p:spPr>
        <p:txBody>
          <a:bodyPr wrap="none" lIns="0" tIns="0" rIns="0" bIns="0" rtlCol="0" anchor="t"/>
          <a:lstStyle/>
          <a:p>
            <a:pPr marL="0" indent="0" algn="l">
              <a:lnSpc>
                <a:spcPts val="3050"/>
              </a:lnSpc>
              <a:buNone/>
            </a:pPr>
            <a:r>
              <a:rPr lang="en-US" sz="1900" dirty="0">
                <a:solidFill>
                  <a:srgbClr val="DAD8E9"/>
                </a:solidFill>
                <a:latin typeface="Mukta Light" pitchFamily="34" charset="0"/>
                <a:ea typeface="Mukta Light" pitchFamily="34" charset="-122"/>
                <a:cs typeface="Mukta Light" pitchFamily="34" charset="-120"/>
              </a:rPr>
              <a:t>12-month ECL for performing loans.</a:t>
            </a:r>
            <a:endParaRPr lang="en-US" sz="1900" dirty="0"/>
          </a:p>
        </p:txBody>
      </p:sp>
      <p:pic>
        <p:nvPicPr>
          <p:cNvPr id="9" name="Image 2" descr="preencoded.png"/>
          <p:cNvPicPr>
            <a:picLocks noChangeAspect="1"/>
          </p:cNvPicPr>
          <p:nvPr/>
        </p:nvPicPr>
        <p:blipFill>
          <a:blip r:embed="rId5"/>
          <a:stretch>
            <a:fillRect/>
          </a:stretch>
        </p:blipFill>
        <p:spPr>
          <a:xfrm>
            <a:off x="7315200" y="4197072"/>
            <a:ext cx="6467594" cy="968693"/>
          </a:xfrm>
          <a:prstGeom prst="rect">
            <a:avLst/>
          </a:prstGeom>
        </p:spPr>
      </p:pic>
      <p:sp>
        <p:nvSpPr>
          <p:cNvPr id="10" name="Text 5"/>
          <p:cNvSpPr/>
          <p:nvPr/>
        </p:nvSpPr>
        <p:spPr>
          <a:xfrm>
            <a:off x="7557373" y="5407938"/>
            <a:ext cx="2690812" cy="336352"/>
          </a:xfrm>
          <a:prstGeom prst="rect">
            <a:avLst/>
          </a:prstGeom>
          <a:noFill/>
          <a:ln/>
        </p:spPr>
        <p:txBody>
          <a:bodyPr wrap="none" lIns="0" tIns="0" rIns="0" bIns="0" rtlCol="0" anchor="t"/>
          <a:lstStyle/>
          <a:p>
            <a:pPr marL="0" indent="0" algn="l">
              <a:lnSpc>
                <a:spcPts val="2600"/>
              </a:lnSpc>
              <a:buNone/>
            </a:pPr>
            <a:r>
              <a:rPr lang="en-US" sz="2100" dirty="0">
                <a:solidFill>
                  <a:srgbClr val="DAD8E9"/>
                </a:solidFill>
                <a:latin typeface="Prompt Medium" pitchFamily="34" charset="0"/>
                <a:ea typeface="Prompt Medium" pitchFamily="34" charset="-122"/>
                <a:cs typeface="Prompt Medium" pitchFamily="34" charset="-120"/>
              </a:rPr>
              <a:t>Stage 2 &amp; 3</a:t>
            </a:r>
            <a:endParaRPr lang="en-US" sz="2100" dirty="0"/>
          </a:p>
        </p:txBody>
      </p:sp>
      <p:sp>
        <p:nvSpPr>
          <p:cNvPr id="11" name="Text 6"/>
          <p:cNvSpPr/>
          <p:nvPr/>
        </p:nvSpPr>
        <p:spPr>
          <a:xfrm>
            <a:off x="7557373" y="5889546"/>
            <a:ext cx="5983248" cy="774859"/>
          </a:xfrm>
          <a:prstGeom prst="rect">
            <a:avLst/>
          </a:prstGeom>
          <a:noFill/>
          <a:ln/>
        </p:spPr>
        <p:txBody>
          <a:bodyPr wrap="square" lIns="0" tIns="0" rIns="0" bIns="0" rtlCol="0" anchor="t"/>
          <a:lstStyle/>
          <a:p>
            <a:pPr marL="0" indent="0" algn="l">
              <a:lnSpc>
                <a:spcPts val="3050"/>
              </a:lnSpc>
              <a:buNone/>
            </a:pPr>
            <a:r>
              <a:rPr lang="en-US" sz="1900" dirty="0">
                <a:solidFill>
                  <a:srgbClr val="DAD8E9"/>
                </a:solidFill>
                <a:latin typeface="Mukta Light" pitchFamily="34" charset="0"/>
                <a:ea typeface="Mukta Light" pitchFamily="34" charset="-122"/>
                <a:cs typeface="Mukta Light" pitchFamily="34" charset="-120"/>
              </a:rPr>
              <a:t>Lifetime ECL for loans with significant credit deterioration or default.</a:t>
            </a:r>
            <a:endParaRPr lang="en-US" sz="1900" dirty="0"/>
          </a:p>
        </p:txBody>
      </p:sp>
      <p:sp>
        <p:nvSpPr>
          <p:cNvPr id="12" name="Text 7"/>
          <p:cNvSpPr/>
          <p:nvPr/>
        </p:nvSpPr>
        <p:spPr>
          <a:xfrm>
            <a:off x="847606" y="7178993"/>
            <a:ext cx="12935188" cy="387429"/>
          </a:xfrm>
          <a:prstGeom prst="rect">
            <a:avLst/>
          </a:prstGeom>
          <a:noFill/>
          <a:ln/>
        </p:spPr>
        <p:txBody>
          <a:bodyPr wrap="none" lIns="0" tIns="0" rIns="0" bIns="0" rtlCol="0" anchor="t"/>
          <a:lstStyle/>
          <a:p>
            <a:pPr marL="0" indent="0" algn="l">
              <a:lnSpc>
                <a:spcPts val="3050"/>
              </a:lnSpc>
              <a:buNone/>
            </a:pPr>
            <a:r>
              <a:rPr lang="en-US" sz="1900" dirty="0">
                <a:solidFill>
                  <a:srgbClr val="DAD8E9"/>
                </a:solidFill>
                <a:latin typeface="Mukta Light" pitchFamily="34" charset="0"/>
                <a:ea typeface="Mukta Light" pitchFamily="34" charset="-122"/>
                <a:cs typeface="Mukta Light" pitchFamily="34" charset="-120"/>
              </a:rPr>
              <a:t>Each segment's ECL curve is plotted against the time horizon, with confidence intervals and macroeconomic scenario overlays.</a:t>
            </a:r>
            <a:endParaRPr lang="en-US" sz="1900" dirty="0"/>
          </a:p>
        </p:txBody>
      </p:sp>
      <p:sp>
        <p:nvSpPr>
          <p:cNvPr id="13" name="Shape 18"/>
          <p:cNvSpPr/>
          <p:nvPr/>
        </p:nvSpPr>
        <p:spPr>
          <a:xfrm>
            <a:off x="9380492" y="7786350"/>
            <a:ext cx="6402943" cy="312757"/>
          </a:xfrm>
          <a:prstGeom prst="roundRect">
            <a:avLst>
              <a:gd name="adj" fmla="val 78584"/>
            </a:avLst>
          </a:prstGeom>
          <a:solidFill>
            <a:srgbClr val="A95B95"/>
          </a:solidFill>
          <a:ln/>
        </p:spPr>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776645"/>
            <a:ext cx="5486400" cy="685800"/>
          </a:xfrm>
          <a:prstGeom prst="rect">
            <a:avLst/>
          </a:prstGeom>
          <a:noFill/>
          <a:ln/>
        </p:spPr>
        <p:txBody>
          <a:bodyPr wrap="none" lIns="0" tIns="0" rIns="0" bIns="0" rtlCol="0" anchor="t"/>
          <a:lstStyle/>
          <a:p>
            <a:pPr marL="0" indent="0" algn="l">
              <a:lnSpc>
                <a:spcPts val="5400"/>
              </a:lnSpc>
              <a:buNone/>
            </a:pPr>
            <a:r>
              <a:rPr lang="en-US" sz="4300" dirty="0">
                <a:solidFill>
                  <a:srgbClr val="C6BFEE"/>
                </a:solidFill>
                <a:latin typeface="Prompt Medium" pitchFamily="34" charset="0"/>
                <a:ea typeface="Prompt Medium" pitchFamily="34" charset="-122"/>
                <a:cs typeface="Prompt Medium" pitchFamily="34" charset="-120"/>
              </a:rPr>
              <a:t>System Architecture</a:t>
            </a:r>
            <a:endParaRPr lang="en-US" sz="4300" dirty="0"/>
          </a:p>
        </p:txBody>
      </p:sp>
      <p:sp>
        <p:nvSpPr>
          <p:cNvPr id="3" name="Text 1"/>
          <p:cNvSpPr/>
          <p:nvPr/>
        </p:nvSpPr>
        <p:spPr>
          <a:xfrm>
            <a:off x="864037" y="2079546"/>
            <a:ext cx="2743200" cy="342900"/>
          </a:xfrm>
          <a:prstGeom prst="rect">
            <a:avLst/>
          </a:prstGeom>
          <a:noFill/>
          <a:ln/>
        </p:spPr>
        <p:txBody>
          <a:bodyPr wrap="none" lIns="0" tIns="0" rIns="0" bIns="0" rtlCol="0" anchor="t"/>
          <a:lstStyle/>
          <a:p>
            <a:pPr marL="0" indent="0" algn="l">
              <a:lnSpc>
                <a:spcPts val="2700"/>
              </a:lnSpc>
              <a:buNone/>
            </a:pPr>
            <a:r>
              <a:rPr lang="en-US" sz="2150" dirty="0">
                <a:solidFill>
                  <a:srgbClr val="C6BFEE"/>
                </a:solidFill>
                <a:latin typeface="Prompt Medium" pitchFamily="34" charset="0"/>
                <a:ea typeface="Prompt Medium" pitchFamily="34" charset="-122"/>
                <a:cs typeface="Prompt Medium" pitchFamily="34" charset="-120"/>
              </a:rPr>
              <a:t>Microservices</a:t>
            </a:r>
            <a:endParaRPr lang="en-US" sz="2150" dirty="0"/>
          </a:p>
        </p:txBody>
      </p:sp>
      <p:sp>
        <p:nvSpPr>
          <p:cNvPr id="4" name="Text 2"/>
          <p:cNvSpPr/>
          <p:nvPr/>
        </p:nvSpPr>
        <p:spPr>
          <a:xfrm>
            <a:off x="864037" y="2669262"/>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Data API: Python/Flask</a:t>
            </a:r>
            <a:endParaRPr lang="en-US" sz="1900" dirty="0"/>
          </a:p>
        </p:txBody>
      </p:sp>
      <p:sp>
        <p:nvSpPr>
          <p:cNvPr id="5" name="Text 3"/>
          <p:cNvSpPr/>
          <p:nvPr/>
        </p:nvSpPr>
        <p:spPr>
          <a:xfrm>
            <a:off x="864037" y="3150632"/>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ECL Computation: AWS Lambda</a:t>
            </a:r>
            <a:endParaRPr lang="en-US" sz="1900" dirty="0"/>
          </a:p>
        </p:txBody>
      </p:sp>
      <p:sp>
        <p:nvSpPr>
          <p:cNvPr id="6" name="Text 4"/>
          <p:cNvSpPr/>
          <p:nvPr/>
        </p:nvSpPr>
        <p:spPr>
          <a:xfrm>
            <a:off x="864037" y="3632002"/>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LLM Chat Interface: OpenAI API or LLaMA</a:t>
            </a:r>
            <a:endParaRPr lang="en-US" sz="1900" dirty="0"/>
          </a:p>
        </p:txBody>
      </p:sp>
      <p:sp>
        <p:nvSpPr>
          <p:cNvPr id="7" name="Text 5"/>
          <p:cNvSpPr/>
          <p:nvPr/>
        </p:nvSpPr>
        <p:spPr>
          <a:xfrm>
            <a:off x="864037" y="4113371"/>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Auth Service: OAuth2 with JWT</a:t>
            </a:r>
            <a:endParaRPr lang="en-US" sz="1900" dirty="0"/>
          </a:p>
        </p:txBody>
      </p:sp>
      <p:sp>
        <p:nvSpPr>
          <p:cNvPr id="8" name="Text 6"/>
          <p:cNvSpPr/>
          <p:nvPr/>
        </p:nvSpPr>
        <p:spPr>
          <a:xfrm>
            <a:off x="864037" y="4755237"/>
            <a:ext cx="2743200" cy="342900"/>
          </a:xfrm>
          <a:prstGeom prst="rect">
            <a:avLst/>
          </a:prstGeom>
          <a:noFill/>
          <a:ln/>
        </p:spPr>
        <p:txBody>
          <a:bodyPr wrap="none" lIns="0" tIns="0" rIns="0" bIns="0" rtlCol="0" anchor="t"/>
          <a:lstStyle/>
          <a:p>
            <a:pPr marL="0" indent="0" algn="l">
              <a:lnSpc>
                <a:spcPts val="2700"/>
              </a:lnSpc>
              <a:buNone/>
            </a:pPr>
            <a:r>
              <a:rPr lang="en-US" sz="2150" dirty="0">
                <a:solidFill>
                  <a:srgbClr val="C6BFEE"/>
                </a:solidFill>
                <a:latin typeface="Prompt Medium" pitchFamily="34" charset="0"/>
                <a:ea typeface="Prompt Medium" pitchFamily="34" charset="-122"/>
                <a:cs typeface="Prompt Medium" pitchFamily="34" charset="-120"/>
              </a:rPr>
              <a:t>Data Layer</a:t>
            </a:r>
            <a:endParaRPr lang="en-US" sz="2150" dirty="0"/>
          </a:p>
        </p:txBody>
      </p:sp>
      <p:sp>
        <p:nvSpPr>
          <p:cNvPr id="9" name="Text 7"/>
          <p:cNvSpPr/>
          <p:nvPr/>
        </p:nvSpPr>
        <p:spPr>
          <a:xfrm>
            <a:off x="864037" y="5344954"/>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Aggregates: AWS DynamoDB</a:t>
            </a:r>
            <a:endParaRPr lang="en-US" sz="1900" dirty="0"/>
          </a:p>
        </p:txBody>
      </p:sp>
      <p:sp>
        <p:nvSpPr>
          <p:cNvPr id="10" name="Text 8"/>
          <p:cNvSpPr/>
          <p:nvPr/>
        </p:nvSpPr>
        <p:spPr>
          <a:xfrm>
            <a:off x="864037" y="5826323"/>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Raw Records: AWS S3</a:t>
            </a:r>
            <a:endParaRPr lang="en-US" sz="1900" dirty="0"/>
          </a:p>
        </p:txBody>
      </p:sp>
      <p:sp>
        <p:nvSpPr>
          <p:cNvPr id="11" name="Text 9"/>
          <p:cNvSpPr/>
          <p:nvPr/>
        </p:nvSpPr>
        <p:spPr>
          <a:xfrm>
            <a:off x="864037" y="6307693"/>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Nightly ETL pipelines</a:t>
            </a:r>
            <a:endParaRPr lang="en-US" sz="1900" dirty="0"/>
          </a:p>
        </p:txBody>
      </p:sp>
      <p:sp>
        <p:nvSpPr>
          <p:cNvPr id="12" name="Text 10"/>
          <p:cNvSpPr/>
          <p:nvPr/>
        </p:nvSpPr>
        <p:spPr>
          <a:xfrm>
            <a:off x="7623929" y="2079546"/>
            <a:ext cx="2743200" cy="342900"/>
          </a:xfrm>
          <a:prstGeom prst="rect">
            <a:avLst/>
          </a:prstGeom>
          <a:noFill/>
          <a:ln/>
        </p:spPr>
        <p:txBody>
          <a:bodyPr wrap="none" lIns="0" tIns="0" rIns="0" bIns="0" rtlCol="0" anchor="t"/>
          <a:lstStyle/>
          <a:p>
            <a:pPr marL="0" indent="0" algn="l">
              <a:lnSpc>
                <a:spcPts val="2700"/>
              </a:lnSpc>
              <a:buNone/>
            </a:pPr>
            <a:r>
              <a:rPr lang="en-US" sz="2150" dirty="0">
                <a:solidFill>
                  <a:srgbClr val="C6BFEE"/>
                </a:solidFill>
                <a:latin typeface="Prompt Medium" pitchFamily="34" charset="0"/>
                <a:ea typeface="Prompt Medium" pitchFamily="34" charset="-122"/>
                <a:cs typeface="Prompt Medium" pitchFamily="34" charset="-120"/>
              </a:rPr>
              <a:t>LLM Service</a:t>
            </a:r>
            <a:endParaRPr lang="en-US" sz="2150" dirty="0"/>
          </a:p>
        </p:txBody>
      </p:sp>
      <p:sp>
        <p:nvSpPr>
          <p:cNvPr id="13" name="Text 11"/>
          <p:cNvSpPr/>
          <p:nvPr/>
        </p:nvSpPr>
        <p:spPr>
          <a:xfrm>
            <a:off x="7623929" y="2669262"/>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GPT-4 with Retrieval-Augmented Generation (RAG)</a:t>
            </a:r>
            <a:endParaRPr lang="en-US" sz="1900" dirty="0"/>
          </a:p>
        </p:txBody>
      </p:sp>
      <p:sp>
        <p:nvSpPr>
          <p:cNvPr id="14" name="Text 12"/>
          <p:cNvSpPr/>
          <p:nvPr/>
        </p:nvSpPr>
        <p:spPr>
          <a:xfrm>
            <a:off x="7623929" y="3150632"/>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Vector stores indexed on segment data</a:t>
            </a:r>
            <a:endParaRPr lang="en-US" sz="1900" dirty="0"/>
          </a:p>
        </p:txBody>
      </p:sp>
      <p:sp>
        <p:nvSpPr>
          <p:cNvPr id="15" name="Text 13"/>
          <p:cNvSpPr/>
          <p:nvPr/>
        </p:nvSpPr>
        <p:spPr>
          <a:xfrm>
            <a:off x="7623929" y="3792498"/>
            <a:ext cx="2743200" cy="342900"/>
          </a:xfrm>
          <a:prstGeom prst="rect">
            <a:avLst/>
          </a:prstGeom>
          <a:noFill/>
          <a:ln/>
        </p:spPr>
        <p:txBody>
          <a:bodyPr wrap="none" lIns="0" tIns="0" rIns="0" bIns="0" rtlCol="0" anchor="t"/>
          <a:lstStyle/>
          <a:p>
            <a:pPr marL="0" indent="0" algn="l">
              <a:lnSpc>
                <a:spcPts val="2700"/>
              </a:lnSpc>
              <a:buNone/>
            </a:pPr>
            <a:r>
              <a:rPr lang="en-US" sz="2150" dirty="0">
                <a:solidFill>
                  <a:srgbClr val="C6BFEE"/>
                </a:solidFill>
                <a:latin typeface="Prompt Medium" pitchFamily="34" charset="0"/>
                <a:ea typeface="Prompt Medium" pitchFamily="34" charset="-122"/>
                <a:cs typeface="Prompt Medium" pitchFamily="34" charset="-120"/>
              </a:rPr>
              <a:t>Frontend</a:t>
            </a:r>
            <a:endParaRPr lang="en-US" sz="2150" dirty="0"/>
          </a:p>
        </p:txBody>
      </p:sp>
      <p:sp>
        <p:nvSpPr>
          <p:cNvPr id="16" name="Text 14"/>
          <p:cNvSpPr/>
          <p:nvPr/>
        </p:nvSpPr>
        <p:spPr>
          <a:xfrm>
            <a:off x="7623929" y="4382214"/>
            <a:ext cx="6150054"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React UI with user login, interactive charts, chatbot, report viewer</a:t>
            </a:r>
            <a:endParaRPr lang="en-US" sz="1900" dirty="0"/>
          </a:p>
        </p:txBody>
      </p:sp>
      <p:sp>
        <p:nvSpPr>
          <p:cNvPr id="17" name="Text 15"/>
          <p:cNvSpPr/>
          <p:nvPr/>
        </p:nvSpPr>
        <p:spPr>
          <a:xfrm>
            <a:off x="7623929" y="5419130"/>
            <a:ext cx="3107055" cy="342900"/>
          </a:xfrm>
          <a:prstGeom prst="rect">
            <a:avLst/>
          </a:prstGeom>
          <a:noFill/>
          <a:ln/>
        </p:spPr>
        <p:txBody>
          <a:bodyPr wrap="none" lIns="0" tIns="0" rIns="0" bIns="0" rtlCol="0" anchor="t"/>
          <a:lstStyle/>
          <a:p>
            <a:pPr marL="0" indent="0" algn="l">
              <a:lnSpc>
                <a:spcPts val="2700"/>
              </a:lnSpc>
              <a:buNone/>
            </a:pPr>
            <a:r>
              <a:rPr lang="en-US" sz="2150" dirty="0">
                <a:solidFill>
                  <a:srgbClr val="C6BFEE"/>
                </a:solidFill>
                <a:latin typeface="Prompt Medium" pitchFamily="34" charset="0"/>
                <a:ea typeface="Prompt Medium" pitchFamily="34" charset="-122"/>
                <a:cs typeface="Prompt Medium" pitchFamily="34" charset="-120"/>
              </a:rPr>
              <a:t>Caching &amp; Deployment</a:t>
            </a:r>
            <a:endParaRPr lang="en-US" sz="2150" dirty="0"/>
          </a:p>
        </p:txBody>
      </p:sp>
      <p:sp>
        <p:nvSpPr>
          <p:cNvPr id="18" name="Text 16"/>
          <p:cNvSpPr/>
          <p:nvPr/>
        </p:nvSpPr>
        <p:spPr>
          <a:xfrm>
            <a:off x="7623929" y="6008846"/>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Redis (AWS ElastiCache) for query caching</a:t>
            </a:r>
            <a:endParaRPr lang="en-US" sz="1900" dirty="0"/>
          </a:p>
        </p:txBody>
      </p:sp>
      <p:sp>
        <p:nvSpPr>
          <p:cNvPr id="19" name="Text 17"/>
          <p:cNvSpPr/>
          <p:nvPr/>
        </p:nvSpPr>
        <p:spPr>
          <a:xfrm>
            <a:off x="7623929" y="6490216"/>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Kubernetes (EKS) and Docker for deployment</a:t>
            </a:r>
            <a:endParaRPr lang="en-US" sz="1900" dirty="0"/>
          </a:p>
        </p:txBody>
      </p:sp>
      <p:sp>
        <p:nvSpPr>
          <p:cNvPr id="20" name="Text 18"/>
          <p:cNvSpPr/>
          <p:nvPr/>
        </p:nvSpPr>
        <p:spPr>
          <a:xfrm>
            <a:off x="7623929" y="6971586"/>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CI/CD via Terraform and GitHub Actions</a:t>
            </a:r>
            <a:endParaRPr lang="en-US" sz="1900" dirty="0"/>
          </a:p>
        </p:txBody>
      </p:sp>
      <p:sp>
        <p:nvSpPr>
          <p:cNvPr id="21" name="Shape 18"/>
          <p:cNvSpPr/>
          <p:nvPr/>
        </p:nvSpPr>
        <p:spPr>
          <a:xfrm>
            <a:off x="9804698" y="7748833"/>
            <a:ext cx="6402943" cy="367645"/>
          </a:xfrm>
          <a:prstGeom prst="roundRect">
            <a:avLst>
              <a:gd name="adj" fmla="val 78584"/>
            </a:avLst>
          </a:prstGeom>
          <a:solidFill>
            <a:srgbClr val="A95B95"/>
          </a:solidFill>
          <a:ln/>
        </p:spPr>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718185"/>
            <a:ext cx="7415927" cy="1371600"/>
          </a:xfrm>
          <a:prstGeom prst="rect">
            <a:avLst/>
          </a:prstGeom>
          <a:noFill/>
          <a:ln/>
        </p:spPr>
        <p:txBody>
          <a:bodyPr wrap="square" lIns="0" tIns="0" rIns="0" bIns="0" rtlCol="0" anchor="t"/>
          <a:lstStyle/>
          <a:p>
            <a:pPr marL="0" indent="0" algn="l">
              <a:lnSpc>
                <a:spcPts val="5400"/>
              </a:lnSpc>
              <a:buNone/>
            </a:pPr>
            <a:r>
              <a:rPr lang="en-US" sz="4300" dirty="0">
                <a:solidFill>
                  <a:srgbClr val="C6BFEE"/>
                </a:solidFill>
                <a:latin typeface="Prompt Medium" pitchFamily="34" charset="0"/>
                <a:ea typeface="Prompt Medium" pitchFamily="34" charset="-122"/>
                <a:cs typeface="Prompt Medium" pitchFamily="34" charset="-120"/>
              </a:rPr>
              <a:t>Security and Authentication</a:t>
            </a:r>
            <a:endParaRPr lang="en-US" sz="4300" dirty="0"/>
          </a:p>
        </p:txBody>
      </p:sp>
      <p:sp>
        <p:nvSpPr>
          <p:cNvPr id="4" name="Shape 1"/>
          <p:cNvSpPr/>
          <p:nvPr/>
        </p:nvSpPr>
        <p:spPr>
          <a:xfrm>
            <a:off x="6350437" y="2460069"/>
            <a:ext cx="3584496" cy="2968704"/>
          </a:xfrm>
          <a:prstGeom prst="roundRect">
            <a:avLst>
              <a:gd name="adj" fmla="val 4928"/>
            </a:avLst>
          </a:prstGeom>
          <a:noFill/>
          <a:ln w="30480">
            <a:solidFill>
              <a:srgbClr val="6D4562"/>
            </a:solidFill>
            <a:prstDash val="solid"/>
          </a:ln>
        </p:spPr>
      </p:sp>
      <p:sp>
        <p:nvSpPr>
          <p:cNvPr id="5" name="Shape 2"/>
          <p:cNvSpPr/>
          <p:nvPr/>
        </p:nvSpPr>
        <p:spPr>
          <a:xfrm>
            <a:off x="6319957" y="2460069"/>
            <a:ext cx="121920" cy="2968704"/>
          </a:xfrm>
          <a:prstGeom prst="roundRect">
            <a:avLst>
              <a:gd name="adj" fmla="val 85050"/>
            </a:avLst>
          </a:prstGeom>
          <a:solidFill>
            <a:srgbClr val="A95B95"/>
          </a:solidFill>
          <a:ln/>
        </p:spPr>
      </p:sp>
      <p:sp>
        <p:nvSpPr>
          <p:cNvPr id="6" name="Text 3"/>
          <p:cNvSpPr/>
          <p:nvPr/>
        </p:nvSpPr>
        <p:spPr>
          <a:xfrm>
            <a:off x="6719173" y="2737366"/>
            <a:ext cx="2938463" cy="685800"/>
          </a:xfrm>
          <a:prstGeom prst="rect">
            <a:avLst/>
          </a:prstGeom>
          <a:noFill/>
          <a:ln/>
        </p:spPr>
        <p:txBody>
          <a:bodyPr wrap="square" lIns="0" tIns="0" rIns="0" bIns="0" rtlCol="0" anchor="t"/>
          <a:lstStyle/>
          <a:p>
            <a:pPr marL="0" indent="0" algn="l">
              <a:lnSpc>
                <a:spcPts val="2700"/>
              </a:lnSpc>
              <a:buNone/>
            </a:pPr>
            <a:r>
              <a:rPr lang="en-US" sz="2150" dirty="0">
                <a:solidFill>
                  <a:srgbClr val="DAD8E9"/>
                </a:solidFill>
                <a:latin typeface="Prompt Medium" pitchFamily="34" charset="0"/>
                <a:ea typeface="Prompt Medium" pitchFamily="34" charset="-122"/>
                <a:cs typeface="Prompt Medium" pitchFamily="34" charset="-120"/>
              </a:rPr>
              <a:t>Role-Based Access Control (RBAC)</a:t>
            </a:r>
            <a:endParaRPr lang="en-US" sz="2150" dirty="0"/>
          </a:p>
        </p:txBody>
      </p:sp>
      <p:sp>
        <p:nvSpPr>
          <p:cNvPr id="7" name="Text 4"/>
          <p:cNvSpPr/>
          <p:nvPr/>
        </p:nvSpPr>
        <p:spPr>
          <a:xfrm>
            <a:off x="6719173" y="3571280"/>
            <a:ext cx="2938463" cy="1580198"/>
          </a:xfrm>
          <a:prstGeom prst="rect">
            <a:avLst/>
          </a:prstGeom>
          <a:noFill/>
          <a:ln/>
        </p:spPr>
        <p:txBody>
          <a:bodyPr wrap="square" lIns="0" tIns="0" rIns="0" bIns="0" rtlCol="0" anchor="t"/>
          <a:lstStyle/>
          <a:p>
            <a:pPr marL="0" indent="0" algn="l">
              <a:lnSpc>
                <a:spcPts val="3100"/>
              </a:lnSpc>
              <a:buNone/>
            </a:pPr>
            <a:r>
              <a:rPr lang="en-US" sz="1900" dirty="0">
                <a:solidFill>
                  <a:srgbClr val="DAD8E9"/>
                </a:solidFill>
                <a:latin typeface="Mukta Light" pitchFamily="34" charset="0"/>
                <a:ea typeface="Mukta Light" pitchFamily="34" charset="-122"/>
                <a:cs typeface="Mukta Light" pitchFamily="34" charset="-120"/>
              </a:rPr>
              <a:t>Tiered access for Analysts and CROs, JWTs, bcrypt hashed passwords, MFA for CROs.</a:t>
            </a:r>
            <a:endParaRPr lang="en-US" sz="1900" dirty="0"/>
          </a:p>
        </p:txBody>
      </p:sp>
      <p:sp>
        <p:nvSpPr>
          <p:cNvPr id="8" name="Shape 5"/>
          <p:cNvSpPr/>
          <p:nvPr/>
        </p:nvSpPr>
        <p:spPr>
          <a:xfrm>
            <a:off x="10181749" y="2460069"/>
            <a:ext cx="3584615" cy="2968704"/>
          </a:xfrm>
          <a:prstGeom prst="roundRect">
            <a:avLst>
              <a:gd name="adj" fmla="val 4928"/>
            </a:avLst>
          </a:prstGeom>
          <a:noFill/>
          <a:ln w="30480">
            <a:solidFill>
              <a:srgbClr val="6D4562"/>
            </a:solidFill>
            <a:prstDash val="solid"/>
          </a:ln>
        </p:spPr>
      </p:sp>
      <p:sp>
        <p:nvSpPr>
          <p:cNvPr id="9" name="Shape 6"/>
          <p:cNvSpPr/>
          <p:nvPr/>
        </p:nvSpPr>
        <p:spPr>
          <a:xfrm>
            <a:off x="10151269" y="2460069"/>
            <a:ext cx="121920" cy="2968704"/>
          </a:xfrm>
          <a:prstGeom prst="roundRect">
            <a:avLst>
              <a:gd name="adj" fmla="val 85050"/>
            </a:avLst>
          </a:prstGeom>
          <a:solidFill>
            <a:srgbClr val="A95B95"/>
          </a:solidFill>
          <a:ln/>
        </p:spPr>
      </p:sp>
      <p:sp>
        <p:nvSpPr>
          <p:cNvPr id="10" name="Text 7"/>
          <p:cNvSpPr/>
          <p:nvPr/>
        </p:nvSpPr>
        <p:spPr>
          <a:xfrm>
            <a:off x="10550485" y="2737366"/>
            <a:ext cx="2743200" cy="342900"/>
          </a:xfrm>
          <a:prstGeom prst="rect">
            <a:avLst/>
          </a:prstGeom>
          <a:noFill/>
          <a:ln/>
        </p:spPr>
        <p:txBody>
          <a:bodyPr wrap="none" lIns="0" tIns="0" rIns="0" bIns="0" rtlCol="0" anchor="t"/>
          <a:lstStyle/>
          <a:p>
            <a:pPr marL="0" indent="0" algn="l">
              <a:lnSpc>
                <a:spcPts val="2700"/>
              </a:lnSpc>
              <a:buNone/>
            </a:pPr>
            <a:r>
              <a:rPr lang="en-US" sz="2150" dirty="0">
                <a:solidFill>
                  <a:srgbClr val="DAD8E9"/>
                </a:solidFill>
                <a:latin typeface="Prompt Medium" pitchFamily="34" charset="0"/>
                <a:ea typeface="Prompt Medium" pitchFamily="34" charset="-122"/>
                <a:cs typeface="Prompt Medium" pitchFamily="34" charset="-120"/>
              </a:rPr>
              <a:t>Encryption</a:t>
            </a:r>
            <a:endParaRPr lang="en-US" sz="2150" dirty="0"/>
          </a:p>
        </p:txBody>
      </p:sp>
      <p:sp>
        <p:nvSpPr>
          <p:cNvPr id="11" name="Text 8"/>
          <p:cNvSpPr/>
          <p:nvPr/>
        </p:nvSpPr>
        <p:spPr>
          <a:xfrm>
            <a:off x="10550485" y="3228380"/>
            <a:ext cx="2938582" cy="790099"/>
          </a:xfrm>
          <a:prstGeom prst="rect">
            <a:avLst/>
          </a:prstGeom>
          <a:noFill/>
          <a:ln/>
        </p:spPr>
        <p:txBody>
          <a:bodyPr wrap="square" lIns="0" tIns="0" rIns="0" bIns="0" rtlCol="0" anchor="t"/>
          <a:lstStyle/>
          <a:p>
            <a:pPr marL="0" indent="0" algn="l">
              <a:lnSpc>
                <a:spcPts val="3100"/>
              </a:lnSpc>
              <a:buNone/>
            </a:pPr>
            <a:r>
              <a:rPr lang="en-US" sz="1900" dirty="0">
                <a:solidFill>
                  <a:srgbClr val="DAD8E9"/>
                </a:solidFill>
                <a:latin typeface="Mukta Light" pitchFamily="34" charset="0"/>
                <a:ea typeface="Mukta Light" pitchFamily="34" charset="-122"/>
                <a:cs typeface="Mukta Light" pitchFamily="34" charset="-120"/>
              </a:rPr>
              <a:t>TLS for in-transit data, AWS KMS for data at rest.</a:t>
            </a:r>
            <a:endParaRPr lang="en-US" sz="1900" dirty="0"/>
          </a:p>
        </p:txBody>
      </p:sp>
      <p:sp>
        <p:nvSpPr>
          <p:cNvPr id="12" name="Shape 9"/>
          <p:cNvSpPr/>
          <p:nvPr/>
        </p:nvSpPr>
        <p:spPr>
          <a:xfrm>
            <a:off x="6350437" y="5675590"/>
            <a:ext cx="7415927" cy="1835706"/>
          </a:xfrm>
          <a:prstGeom prst="roundRect">
            <a:avLst>
              <a:gd name="adj" fmla="val 7970"/>
            </a:avLst>
          </a:prstGeom>
          <a:noFill/>
          <a:ln w="30480">
            <a:solidFill>
              <a:srgbClr val="6D4562"/>
            </a:solidFill>
            <a:prstDash val="solid"/>
          </a:ln>
        </p:spPr>
      </p:sp>
      <p:sp>
        <p:nvSpPr>
          <p:cNvPr id="13" name="Shape 10"/>
          <p:cNvSpPr/>
          <p:nvPr/>
        </p:nvSpPr>
        <p:spPr>
          <a:xfrm>
            <a:off x="6319957" y="5675590"/>
            <a:ext cx="121920" cy="1835706"/>
          </a:xfrm>
          <a:prstGeom prst="roundRect">
            <a:avLst>
              <a:gd name="adj" fmla="val 85050"/>
            </a:avLst>
          </a:prstGeom>
          <a:solidFill>
            <a:srgbClr val="A95B95"/>
          </a:solidFill>
          <a:ln/>
        </p:spPr>
      </p:sp>
      <p:sp>
        <p:nvSpPr>
          <p:cNvPr id="14" name="Text 11"/>
          <p:cNvSpPr/>
          <p:nvPr/>
        </p:nvSpPr>
        <p:spPr>
          <a:xfrm>
            <a:off x="6719173" y="5952887"/>
            <a:ext cx="2743200" cy="342900"/>
          </a:xfrm>
          <a:prstGeom prst="rect">
            <a:avLst/>
          </a:prstGeom>
          <a:noFill/>
          <a:ln/>
        </p:spPr>
        <p:txBody>
          <a:bodyPr wrap="none" lIns="0" tIns="0" rIns="0" bIns="0" rtlCol="0" anchor="t"/>
          <a:lstStyle/>
          <a:p>
            <a:pPr marL="0" indent="0" algn="l">
              <a:lnSpc>
                <a:spcPts val="2700"/>
              </a:lnSpc>
              <a:buNone/>
            </a:pPr>
            <a:r>
              <a:rPr lang="en-US" sz="2150" dirty="0">
                <a:solidFill>
                  <a:srgbClr val="DAD8E9"/>
                </a:solidFill>
                <a:latin typeface="Prompt Medium" pitchFamily="34" charset="0"/>
                <a:ea typeface="Prompt Medium" pitchFamily="34" charset="-122"/>
                <a:cs typeface="Prompt Medium" pitchFamily="34" charset="-120"/>
              </a:rPr>
              <a:t>Compliance</a:t>
            </a:r>
            <a:endParaRPr lang="en-US" sz="2150" dirty="0"/>
          </a:p>
        </p:txBody>
      </p:sp>
      <p:sp>
        <p:nvSpPr>
          <p:cNvPr id="15" name="Text 12"/>
          <p:cNvSpPr/>
          <p:nvPr/>
        </p:nvSpPr>
        <p:spPr>
          <a:xfrm>
            <a:off x="6719173" y="6443901"/>
            <a:ext cx="6769894" cy="790099"/>
          </a:xfrm>
          <a:prstGeom prst="rect">
            <a:avLst/>
          </a:prstGeom>
          <a:noFill/>
          <a:ln/>
        </p:spPr>
        <p:txBody>
          <a:bodyPr wrap="square" lIns="0" tIns="0" rIns="0" bIns="0" rtlCol="0" anchor="t"/>
          <a:lstStyle/>
          <a:p>
            <a:pPr marL="0" indent="0" algn="l">
              <a:lnSpc>
                <a:spcPts val="3100"/>
              </a:lnSpc>
              <a:buNone/>
            </a:pPr>
            <a:r>
              <a:rPr lang="en-US" sz="1900" dirty="0">
                <a:solidFill>
                  <a:srgbClr val="DAD8E9"/>
                </a:solidFill>
                <a:latin typeface="Mukta Light" pitchFamily="34" charset="0"/>
                <a:ea typeface="Mukta Light" pitchFamily="34" charset="-122"/>
                <a:cs typeface="Mukta Light" pitchFamily="34" charset="-120"/>
              </a:rPr>
              <a:t>PII stripped before LLM queries, private VNet for external API calls, full audit logs.</a:t>
            </a:r>
            <a:endParaRPr lang="en-US" sz="1900" dirty="0"/>
          </a:p>
        </p:txBody>
      </p:sp>
      <p:sp>
        <p:nvSpPr>
          <p:cNvPr id="16" name="Shape 18"/>
          <p:cNvSpPr/>
          <p:nvPr/>
        </p:nvSpPr>
        <p:spPr>
          <a:xfrm>
            <a:off x="9295650" y="7788593"/>
            <a:ext cx="6402943" cy="334377"/>
          </a:xfrm>
          <a:prstGeom prst="roundRect">
            <a:avLst>
              <a:gd name="adj" fmla="val 78584"/>
            </a:avLst>
          </a:prstGeom>
          <a:solidFill>
            <a:srgbClr val="A95B95"/>
          </a:solidFill>
          <a:ln/>
        </p:spPr>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81263" y="456724"/>
            <a:ext cx="3722965" cy="461367"/>
          </a:xfrm>
          <a:prstGeom prst="rect">
            <a:avLst/>
          </a:prstGeom>
          <a:noFill/>
          <a:ln/>
        </p:spPr>
        <p:txBody>
          <a:bodyPr wrap="none" lIns="0" tIns="0" rIns="0" bIns="0" rtlCol="0" anchor="t"/>
          <a:lstStyle/>
          <a:p>
            <a:pPr marL="0" indent="0" algn="l">
              <a:lnSpc>
                <a:spcPts val="3600"/>
              </a:lnSpc>
              <a:buNone/>
            </a:pPr>
            <a:r>
              <a:rPr lang="en-US" sz="2900" dirty="0">
                <a:solidFill>
                  <a:srgbClr val="C6BFEE"/>
                </a:solidFill>
                <a:latin typeface="Prompt Medium" pitchFamily="34" charset="0"/>
                <a:ea typeface="Prompt Medium" pitchFamily="34" charset="-122"/>
                <a:cs typeface="Prompt Medium" pitchFamily="34" charset="-120"/>
              </a:rPr>
              <a:t>Results and Findings</a:t>
            </a:r>
            <a:endParaRPr lang="en-US" sz="2900" dirty="0"/>
          </a:p>
        </p:txBody>
      </p:sp>
      <p:sp>
        <p:nvSpPr>
          <p:cNvPr id="3" name="Text 1"/>
          <p:cNvSpPr/>
          <p:nvPr/>
        </p:nvSpPr>
        <p:spPr>
          <a:xfrm>
            <a:off x="581263" y="1333143"/>
            <a:ext cx="1845350" cy="230624"/>
          </a:xfrm>
          <a:prstGeom prst="rect">
            <a:avLst/>
          </a:prstGeom>
          <a:noFill/>
          <a:ln/>
        </p:spPr>
        <p:txBody>
          <a:bodyPr wrap="none" lIns="0" tIns="0" rIns="0" bIns="0" rtlCol="0" anchor="t"/>
          <a:lstStyle/>
          <a:p>
            <a:pPr marL="0" indent="0" algn="l">
              <a:lnSpc>
                <a:spcPts val="1800"/>
              </a:lnSpc>
              <a:buNone/>
            </a:pPr>
            <a:r>
              <a:rPr lang="en-US" sz="1450" dirty="0">
                <a:solidFill>
                  <a:srgbClr val="C6BFEE"/>
                </a:solidFill>
                <a:latin typeface="Prompt Medium" pitchFamily="34" charset="0"/>
                <a:ea typeface="Prompt Medium" pitchFamily="34" charset="-122"/>
                <a:cs typeface="Prompt Medium" pitchFamily="34" charset="-120"/>
              </a:rPr>
              <a:t>ECL Curves</a:t>
            </a:r>
            <a:endParaRPr lang="en-US" sz="1450" dirty="0"/>
          </a:p>
        </p:txBody>
      </p:sp>
      <p:sp>
        <p:nvSpPr>
          <p:cNvPr id="4" name="Text 2"/>
          <p:cNvSpPr/>
          <p:nvPr/>
        </p:nvSpPr>
        <p:spPr>
          <a:xfrm>
            <a:off x="581263" y="1729740"/>
            <a:ext cx="6531412" cy="531495"/>
          </a:xfrm>
          <a:prstGeom prst="rect">
            <a:avLst/>
          </a:prstGeom>
          <a:noFill/>
          <a:ln/>
        </p:spPr>
        <p:txBody>
          <a:bodyPr wrap="square" lIns="0" tIns="0" rIns="0" bIns="0" rtlCol="0" anchor="t"/>
          <a:lstStyle/>
          <a:p>
            <a:pPr marL="0" indent="0" algn="l">
              <a:lnSpc>
                <a:spcPts val="2050"/>
              </a:lnSpc>
              <a:buNone/>
            </a:pPr>
            <a:r>
              <a:rPr lang="en-US" sz="1300" dirty="0">
                <a:solidFill>
                  <a:srgbClr val="DAD8E9"/>
                </a:solidFill>
                <a:latin typeface="Mukta Light" pitchFamily="34" charset="0"/>
                <a:ea typeface="Mukta Light" pitchFamily="34" charset="-122"/>
                <a:cs typeface="Mukta Light" pitchFamily="34" charset="-120"/>
              </a:rPr>
              <a:t>Urban borrowers show higher ECL trajectory than rural ones, suggesting increased credit risk in metropolitan regions.</a:t>
            </a:r>
            <a:endParaRPr lang="en-US" sz="1300" dirty="0"/>
          </a:p>
        </p:txBody>
      </p:sp>
      <p:sp>
        <p:nvSpPr>
          <p:cNvPr id="5" name="Text 3"/>
          <p:cNvSpPr/>
          <p:nvPr/>
        </p:nvSpPr>
        <p:spPr>
          <a:xfrm>
            <a:off x="581263" y="2427208"/>
            <a:ext cx="1845350" cy="230624"/>
          </a:xfrm>
          <a:prstGeom prst="rect">
            <a:avLst/>
          </a:prstGeom>
          <a:noFill/>
          <a:ln/>
        </p:spPr>
        <p:txBody>
          <a:bodyPr wrap="none" lIns="0" tIns="0" rIns="0" bIns="0" rtlCol="0" anchor="t"/>
          <a:lstStyle/>
          <a:p>
            <a:pPr marL="0" indent="0" algn="l">
              <a:lnSpc>
                <a:spcPts val="1800"/>
              </a:lnSpc>
              <a:buNone/>
            </a:pPr>
            <a:r>
              <a:rPr lang="en-US" sz="1450" dirty="0">
                <a:solidFill>
                  <a:srgbClr val="C6BFEE"/>
                </a:solidFill>
                <a:latin typeface="Prompt Medium" pitchFamily="34" charset="0"/>
                <a:ea typeface="Prompt Medium" pitchFamily="34" charset="-122"/>
                <a:cs typeface="Prompt Medium" pitchFamily="34" charset="-120"/>
              </a:rPr>
              <a:t>Chatbot Capabilities</a:t>
            </a:r>
            <a:endParaRPr lang="en-US" sz="1450" dirty="0"/>
          </a:p>
        </p:txBody>
      </p:sp>
      <p:sp>
        <p:nvSpPr>
          <p:cNvPr id="6" name="Text 4"/>
          <p:cNvSpPr/>
          <p:nvPr/>
        </p:nvSpPr>
        <p:spPr>
          <a:xfrm>
            <a:off x="581263" y="2823805"/>
            <a:ext cx="6531412" cy="531495"/>
          </a:xfrm>
          <a:prstGeom prst="rect">
            <a:avLst/>
          </a:prstGeom>
          <a:noFill/>
          <a:ln/>
        </p:spPr>
        <p:txBody>
          <a:bodyPr wrap="square" lIns="0" tIns="0" rIns="0" bIns="0" rtlCol="0" anchor="t"/>
          <a:lstStyle/>
          <a:p>
            <a:pPr marL="0" indent="0" algn="l">
              <a:lnSpc>
                <a:spcPts val="2050"/>
              </a:lnSpc>
              <a:buNone/>
            </a:pPr>
            <a:r>
              <a:rPr lang="en-US" sz="1300" dirty="0">
                <a:solidFill>
                  <a:srgbClr val="DAD8E9"/>
                </a:solidFill>
                <a:latin typeface="Mukta Light" pitchFamily="34" charset="0"/>
                <a:ea typeface="Mukta Light" pitchFamily="34" charset="-122"/>
                <a:cs typeface="Mukta Light" pitchFamily="34" charset="-120"/>
              </a:rPr>
              <a:t>Users can ask questions like "What's the ECL trend for female borrowers in Region A?" Responses include visualizations and risk summaries.</a:t>
            </a:r>
            <a:endParaRPr lang="en-US" sz="1300" dirty="0"/>
          </a:p>
        </p:txBody>
      </p:sp>
      <p:sp>
        <p:nvSpPr>
          <p:cNvPr id="7" name="Text 5"/>
          <p:cNvSpPr/>
          <p:nvPr/>
        </p:nvSpPr>
        <p:spPr>
          <a:xfrm>
            <a:off x="7525345" y="1333143"/>
            <a:ext cx="1854279" cy="230624"/>
          </a:xfrm>
          <a:prstGeom prst="rect">
            <a:avLst/>
          </a:prstGeom>
          <a:noFill/>
          <a:ln/>
        </p:spPr>
        <p:txBody>
          <a:bodyPr wrap="none" lIns="0" tIns="0" rIns="0" bIns="0" rtlCol="0" anchor="t"/>
          <a:lstStyle/>
          <a:p>
            <a:pPr marL="0" indent="0" algn="l">
              <a:lnSpc>
                <a:spcPts val="1800"/>
              </a:lnSpc>
              <a:buNone/>
            </a:pPr>
            <a:r>
              <a:rPr lang="en-US" sz="1450" dirty="0">
                <a:solidFill>
                  <a:srgbClr val="C6BFEE"/>
                </a:solidFill>
                <a:latin typeface="Prompt Medium" pitchFamily="34" charset="0"/>
                <a:ea typeface="Prompt Medium" pitchFamily="34" charset="-122"/>
                <a:cs typeface="Prompt Medium" pitchFamily="34" charset="-120"/>
              </a:rPr>
              <a:t>Performance Metrics</a:t>
            </a:r>
            <a:endParaRPr lang="en-US" sz="1450" dirty="0"/>
          </a:p>
        </p:txBody>
      </p:sp>
      <p:sp>
        <p:nvSpPr>
          <p:cNvPr id="8" name="Text 6"/>
          <p:cNvSpPr/>
          <p:nvPr/>
        </p:nvSpPr>
        <p:spPr>
          <a:xfrm>
            <a:off x="7525345" y="1729740"/>
            <a:ext cx="6531412" cy="265747"/>
          </a:xfrm>
          <a:prstGeom prst="rect">
            <a:avLst/>
          </a:prstGeom>
          <a:noFill/>
          <a:ln/>
        </p:spPr>
        <p:txBody>
          <a:bodyPr wrap="none" lIns="0" tIns="0" rIns="0" bIns="0" rtlCol="0" anchor="t"/>
          <a:lstStyle/>
          <a:p>
            <a:pPr marL="342900" indent="-342900" algn="l">
              <a:lnSpc>
                <a:spcPts val="2050"/>
              </a:lnSpc>
              <a:buSzPct val="100000"/>
              <a:buChar char="•"/>
            </a:pPr>
            <a:r>
              <a:rPr lang="en-US" sz="1300" dirty="0">
                <a:solidFill>
                  <a:srgbClr val="DAD8E9"/>
                </a:solidFill>
                <a:latin typeface="Mukta Light" pitchFamily="34" charset="0"/>
                <a:ea typeface="Mukta Light" pitchFamily="34" charset="-122"/>
                <a:cs typeface="Mukta Light" pitchFamily="34" charset="-120"/>
              </a:rPr>
              <a:t>ECL retrieval latency: ~250 ms</a:t>
            </a:r>
            <a:endParaRPr lang="en-US" sz="1300" dirty="0"/>
          </a:p>
        </p:txBody>
      </p:sp>
      <p:sp>
        <p:nvSpPr>
          <p:cNvPr id="9" name="Text 7"/>
          <p:cNvSpPr/>
          <p:nvPr/>
        </p:nvSpPr>
        <p:spPr>
          <a:xfrm>
            <a:off x="7525345" y="2053590"/>
            <a:ext cx="6531412" cy="265747"/>
          </a:xfrm>
          <a:prstGeom prst="rect">
            <a:avLst/>
          </a:prstGeom>
          <a:noFill/>
          <a:ln/>
        </p:spPr>
        <p:txBody>
          <a:bodyPr wrap="none" lIns="0" tIns="0" rIns="0" bIns="0" rtlCol="0" anchor="t"/>
          <a:lstStyle/>
          <a:p>
            <a:pPr marL="342900" indent="-342900" algn="l">
              <a:lnSpc>
                <a:spcPts val="2050"/>
              </a:lnSpc>
              <a:buSzPct val="100000"/>
              <a:buChar char="•"/>
            </a:pPr>
            <a:r>
              <a:rPr lang="en-US" sz="1300" dirty="0">
                <a:solidFill>
                  <a:srgbClr val="DAD8E9"/>
                </a:solidFill>
                <a:latin typeface="Mukta Light" pitchFamily="34" charset="0"/>
                <a:ea typeface="Mukta Light" pitchFamily="34" charset="-122"/>
                <a:cs typeface="Mukta Light" pitchFamily="34" charset="-120"/>
              </a:rPr>
              <a:t>Full chatbot interaction: ~450 ms</a:t>
            </a:r>
            <a:endParaRPr lang="en-US" sz="1300" dirty="0"/>
          </a:p>
        </p:txBody>
      </p:sp>
      <p:pic>
        <p:nvPicPr>
          <p:cNvPr id="10" name="Image 0" descr="preencoded.png"/>
          <p:cNvPicPr>
            <a:picLocks noChangeAspect="1"/>
          </p:cNvPicPr>
          <p:nvPr/>
        </p:nvPicPr>
        <p:blipFill>
          <a:blip r:embed="rId3"/>
          <a:stretch>
            <a:fillRect/>
          </a:stretch>
        </p:blipFill>
        <p:spPr>
          <a:xfrm>
            <a:off x="7525345" y="2506147"/>
            <a:ext cx="6531412" cy="6531412"/>
          </a:xfrm>
          <a:prstGeom prst="rect">
            <a:avLst/>
          </a:prstGeom>
        </p:spPr>
      </p:pic>
      <p:sp>
        <p:nvSpPr>
          <p:cNvPr id="11" name="Shape 18"/>
          <p:cNvSpPr/>
          <p:nvPr/>
        </p:nvSpPr>
        <p:spPr>
          <a:xfrm>
            <a:off x="13980772" y="7767687"/>
            <a:ext cx="1667723" cy="377624"/>
          </a:xfrm>
          <a:prstGeom prst="roundRect">
            <a:avLst>
              <a:gd name="adj" fmla="val 78584"/>
            </a:avLst>
          </a:prstGeom>
          <a:solidFill>
            <a:srgbClr val="A95B95"/>
          </a:solidFill>
          <a:ln/>
        </p:spPr>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29828" y="537805"/>
            <a:ext cx="4451628" cy="420529"/>
          </a:xfrm>
          <a:prstGeom prst="rect">
            <a:avLst/>
          </a:prstGeom>
          <a:noFill/>
          <a:ln/>
        </p:spPr>
        <p:txBody>
          <a:bodyPr wrap="none" lIns="0" tIns="0" rIns="0" bIns="0" rtlCol="0" anchor="t"/>
          <a:lstStyle/>
          <a:p>
            <a:pPr marL="0" indent="0" algn="l">
              <a:lnSpc>
                <a:spcPts val="3300"/>
              </a:lnSpc>
              <a:buNone/>
            </a:pPr>
            <a:r>
              <a:rPr lang="en-US" sz="2600" dirty="0">
                <a:solidFill>
                  <a:srgbClr val="C6BFEE"/>
                </a:solidFill>
                <a:latin typeface="Prompt Medium" pitchFamily="34" charset="0"/>
                <a:ea typeface="Prompt Medium" pitchFamily="34" charset="-122"/>
                <a:cs typeface="Prompt Medium" pitchFamily="34" charset="-120"/>
              </a:rPr>
              <a:t>Conclusion and Next Steps</a:t>
            </a:r>
            <a:endParaRPr lang="en-US" sz="2600" dirty="0"/>
          </a:p>
        </p:txBody>
      </p:sp>
      <p:sp>
        <p:nvSpPr>
          <p:cNvPr id="3" name="Text 1"/>
          <p:cNvSpPr/>
          <p:nvPr/>
        </p:nvSpPr>
        <p:spPr>
          <a:xfrm>
            <a:off x="529828" y="1261110"/>
            <a:ext cx="13570744" cy="242292"/>
          </a:xfrm>
          <a:prstGeom prst="rect">
            <a:avLst/>
          </a:prstGeom>
          <a:noFill/>
          <a:ln/>
        </p:spPr>
        <p:txBody>
          <a:bodyPr wrap="none" lIns="0" tIns="0" rIns="0" bIns="0" rtlCol="0" anchor="t"/>
          <a:lstStyle/>
          <a:p>
            <a:pPr marL="0" indent="0" algn="l">
              <a:lnSpc>
                <a:spcPts val="1900"/>
              </a:lnSpc>
              <a:buNone/>
            </a:pPr>
            <a:r>
              <a:rPr lang="en-US" sz="1150" dirty="0">
                <a:solidFill>
                  <a:srgbClr val="DAD8E9"/>
                </a:solidFill>
                <a:latin typeface="Mukta Light" pitchFamily="34" charset="0"/>
                <a:ea typeface="Mukta Light" pitchFamily="34" charset="-122"/>
                <a:cs typeface="Mukta Light" pitchFamily="34" charset="-120"/>
              </a:rPr>
              <a:t>This solution provides a scalable, secure, and intelligent platform for ECL analysis using LLMs, enhancing credit risk evaluation through automated insights and real-time visualizations.</a:t>
            </a:r>
            <a:endParaRPr lang="en-US" sz="1150" dirty="0"/>
          </a:p>
        </p:txBody>
      </p:sp>
      <p:sp>
        <p:nvSpPr>
          <p:cNvPr id="4" name="Shape 2"/>
          <p:cNvSpPr/>
          <p:nvPr/>
        </p:nvSpPr>
        <p:spPr>
          <a:xfrm>
            <a:off x="529828" y="1673662"/>
            <a:ext cx="151328" cy="908447"/>
          </a:xfrm>
          <a:prstGeom prst="roundRect">
            <a:avLst>
              <a:gd name="adj" fmla="val 42024"/>
            </a:avLst>
          </a:prstGeom>
          <a:solidFill>
            <a:srgbClr val="542C49"/>
          </a:solidFill>
          <a:ln w="7620">
            <a:solidFill>
              <a:srgbClr val="6D4562"/>
            </a:solidFill>
            <a:prstDash val="solid"/>
          </a:ln>
        </p:spPr>
      </p:sp>
      <p:sp>
        <p:nvSpPr>
          <p:cNvPr id="5" name="Text 3"/>
          <p:cNvSpPr/>
          <p:nvPr/>
        </p:nvSpPr>
        <p:spPr>
          <a:xfrm>
            <a:off x="832485" y="1824990"/>
            <a:ext cx="1682353" cy="210264"/>
          </a:xfrm>
          <a:prstGeom prst="rect">
            <a:avLst/>
          </a:prstGeom>
          <a:noFill/>
          <a:ln/>
        </p:spPr>
        <p:txBody>
          <a:bodyPr wrap="none" lIns="0" tIns="0" rIns="0" bIns="0" rtlCol="0" anchor="t"/>
          <a:lstStyle/>
          <a:p>
            <a:pPr marL="0" indent="0" algn="l">
              <a:lnSpc>
                <a:spcPts val="1650"/>
              </a:lnSpc>
              <a:buNone/>
            </a:pPr>
            <a:r>
              <a:rPr lang="en-US" sz="1300" dirty="0">
                <a:solidFill>
                  <a:srgbClr val="DAD8E9"/>
                </a:solidFill>
                <a:latin typeface="Prompt Medium" pitchFamily="34" charset="0"/>
                <a:ea typeface="Prompt Medium" pitchFamily="34" charset="-122"/>
                <a:cs typeface="Prompt Medium" pitchFamily="34" charset="-120"/>
              </a:rPr>
              <a:t>Stress Testing</a:t>
            </a:r>
            <a:endParaRPr lang="en-US" sz="1300" dirty="0"/>
          </a:p>
        </p:txBody>
      </p:sp>
      <p:sp>
        <p:nvSpPr>
          <p:cNvPr id="6" name="Text 4"/>
          <p:cNvSpPr/>
          <p:nvPr/>
        </p:nvSpPr>
        <p:spPr>
          <a:xfrm>
            <a:off x="832485" y="2126099"/>
            <a:ext cx="13268087" cy="242292"/>
          </a:xfrm>
          <a:prstGeom prst="rect">
            <a:avLst/>
          </a:prstGeom>
          <a:noFill/>
          <a:ln/>
        </p:spPr>
        <p:txBody>
          <a:bodyPr wrap="none" lIns="0" tIns="0" rIns="0" bIns="0" rtlCol="0" anchor="t"/>
          <a:lstStyle/>
          <a:p>
            <a:pPr marL="0" indent="0" algn="l">
              <a:lnSpc>
                <a:spcPts val="1900"/>
              </a:lnSpc>
              <a:buNone/>
            </a:pPr>
            <a:r>
              <a:rPr lang="en-US" sz="1150" dirty="0">
                <a:solidFill>
                  <a:srgbClr val="DAD8E9"/>
                </a:solidFill>
                <a:latin typeface="Mukta Light" pitchFamily="34" charset="0"/>
                <a:ea typeface="Mukta Light" pitchFamily="34" charset="-122"/>
                <a:cs typeface="Mukta Light" pitchFamily="34" charset="-120"/>
              </a:rPr>
              <a:t>Via macroeconomic simulations and direct integration with live banking APIs.</a:t>
            </a:r>
            <a:endParaRPr lang="en-US" sz="1150" dirty="0"/>
          </a:p>
        </p:txBody>
      </p:sp>
      <p:sp>
        <p:nvSpPr>
          <p:cNvPr id="7" name="Shape 5"/>
          <p:cNvSpPr/>
          <p:nvPr/>
        </p:nvSpPr>
        <p:spPr>
          <a:xfrm>
            <a:off x="756880" y="2695575"/>
            <a:ext cx="151328" cy="908447"/>
          </a:xfrm>
          <a:prstGeom prst="roundRect">
            <a:avLst>
              <a:gd name="adj" fmla="val 42024"/>
            </a:avLst>
          </a:prstGeom>
          <a:solidFill>
            <a:srgbClr val="542C49"/>
          </a:solidFill>
          <a:ln w="7620">
            <a:solidFill>
              <a:srgbClr val="6D4562"/>
            </a:solidFill>
            <a:prstDash val="solid"/>
          </a:ln>
        </p:spPr>
      </p:sp>
      <p:sp>
        <p:nvSpPr>
          <p:cNvPr id="8" name="Text 6"/>
          <p:cNvSpPr/>
          <p:nvPr/>
        </p:nvSpPr>
        <p:spPr>
          <a:xfrm>
            <a:off x="1059537" y="2846903"/>
            <a:ext cx="1682353" cy="210264"/>
          </a:xfrm>
          <a:prstGeom prst="rect">
            <a:avLst/>
          </a:prstGeom>
          <a:noFill/>
          <a:ln/>
        </p:spPr>
        <p:txBody>
          <a:bodyPr wrap="none" lIns="0" tIns="0" rIns="0" bIns="0" rtlCol="0" anchor="t"/>
          <a:lstStyle/>
          <a:p>
            <a:pPr marL="0" indent="0" algn="l">
              <a:lnSpc>
                <a:spcPts val="1650"/>
              </a:lnSpc>
              <a:buNone/>
            </a:pPr>
            <a:r>
              <a:rPr lang="en-US" sz="1300" dirty="0">
                <a:solidFill>
                  <a:srgbClr val="DAD8E9"/>
                </a:solidFill>
                <a:latin typeface="Prompt Medium" pitchFamily="34" charset="0"/>
                <a:ea typeface="Prompt Medium" pitchFamily="34" charset="-122"/>
                <a:cs typeface="Prompt Medium" pitchFamily="34" charset="-120"/>
              </a:rPr>
              <a:t>LLM Finetuning</a:t>
            </a:r>
            <a:endParaRPr lang="en-US" sz="1300" dirty="0"/>
          </a:p>
        </p:txBody>
      </p:sp>
      <p:sp>
        <p:nvSpPr>
          <p:cNvPr id="9" name="Text 7"/>
          <p:cNvSpPr/>
          <p:nvPr/>
        </p:nvSpPr>
        <p:spPr>
          <a:xfrm>
            <a:off x="1059537" y="3148013"/>
            <a:ext cx="13041035" cy="242292"/>
          </a:xfrm>
          <a:prstGeom prst="rect">
            <a:avLst/>
          </a:prstGeom>
          <a:noFill/>
          <a:ln/>
        </p:spPr>
        <p:txBody>
          <a:bodyPr wrap="none" lIns="0" tIns="0" rIns="0" bIns="0" rtlCol="0" anchor="t"/>
          <a:lstStyle/>
          <a:p>
            <a:pPr marL="0" indent="0" algn="l">
              <a:lnSpc>
                <a:spcPts val="1900"/>
              </a:lnSpc>
              <a:buNone/>
            </a:pPr>
            <a:r>
              <a:rPr lang="en-US" sz="1150" dirty="0">
                <a:solidFill>
                  <a:srgbClr val="DAD8E9"/>
                </a:solidFill>
                <a:latin typeface="Mukta Light" pitchFamily="34" charset="0"/>
                <a:ea typeface="Mukta Light" pitchFamily="34" charset="-122"/>
                <a:cs typeface="Mukta Light" pitchFamily="34" charset="-120"/>
              </a:rPr>
              <a:t>Further finetuning of the LLM on internal underwriting guidelines.</a:t>
            </a:r>
            <a:endParaRPr lang="en-US" sz="1150" dirty="0"/>
          </a:p>
        </p:txBody>
      </p:sp>
      <p:sp>
        <p:nvSpPr>
          <p:cNvPr id="10" name="Shape 8"/>
          <p:cNvSpPr/>
          <p:nvPr/>
        </p:nvSpPr>
        <p:spPr>
          <a:xfrm>
            <a:off x="984052" y="3717488"/>
            <a:ext cx="151328" cy="908447"/>
          </a:xfrm>
          <a:prstGeom prst="roundRect">
            <a:avLst>
              <a:gd name="adj" fmla="val 42024"/>
            </a:avLst>
          </a:prstGeom>
          <a:solidFill>
            <a:srgbClr val="542C49"/>
          </a:solidFill>
          <a:ln w="7620">
            <a:solidFill>
              <a:srgbClr val="6D4562"/>
            </a:solidFill>
            <a:prstDash val="solid"/>
          </a:ln>
        </p:spPr>
      </p:sp>
      <p:sp>
        <p:nvSpPr>
          <p:cNvPr id="11" name="Text 9"/>
          <p:cNvSpPr/>
          <p:nvPr/>
        </p:nvSpPr>
        <p:spPr>
          <a:xfrm>
            <a:off x="1286708" y="3868817"/>
            <a:ext cx="1975604" cy="210264"/>
          </a:xfrm>
          <a:prstGeom prst="rect">
            <a:avLst/>
          </a:prstGeom>
          <a:noFill/>
          <a:ln/>
        </p:spPr>
        <p:txBody>
          <a:bodyPr wrap="none" lIns="0" tIns="0" rIns="0" bIns="0" rtlCol="0" anchor="t"/>
          <a:lstStyle/>
          <a:p>
            <a:pPr marL="0" indent="0" algn="l">
              <a:lnSpc>
                <a:spcPts val="1650"/>
              </a:lnSpc>
              <a:buNone/>
            </a:pPr>
            <a:r>
              <a:rPr lang="en-US" sz="1300" dirty="0">
                <a:solidFill>
                  <a:srgbClr val="DAD8E9"/>
                </a:solidFill>
                <a:latin typeface="Prompt Medium" pitchFamily="34" charset="0"/>
                <a:ea typeface="Prompt Medium" pitchFamily="34" charset="-122"/>
                <a:cs typeface="Prompt Medium" pitchFamily="34" charset="-120"/>
              </a:rPr>
              <a:t>Advanced Explainability</a:t>
            </a:r>
            <a:endParaRPr lang="en-US" sz="1300" dirty="0"/>
          </a:p>
        </p:txBody>
      </p:sp>
      <p:sp>
        <p:nvSpPr>
          <p:cNvPr id="12" name="Text 10"/>
          <p:cNvSpPr/>
          <p:nvPr/>
        </p:nvSpPr>
        <p:spPr>
          <a:xfrm>
            <a:off x="1286708" y="4169926"/>
            <a:ext cx="12813863" cy="242292"/>
          </a:xfrm>
          <a:prstGeom prst="rect">
            <a:avLst/>
          </a:prstGeom>
          <a:noFill/>
          <a:ln/>
        </p:spPr>
        <p:txBody>
          <a:bodyPr wrap="none" lIns="0" tIns="0" rIns="0" bIns="0" rtlCol="0" anchor="t"/>
          <a:lstStyle/>
          <a:p>
            <a:pPr marL="0" indent="0" algn="l">
              <a:lnSpc>
                <a:spcPts val="1900"/>
              </a:lnSpc>
              <a:buNone/>
            </a:pPr>
            <a:r>
              <a:rPr lang="en-US" sz="1150" dirty="0">
                <a:solidFill>
                  <a:srgbClr val="DAD8E9"/>
                </a:solidFill>
                <a:latin typeface="Mukta Light" pitchFamily="34" charset="0"/>
                <a:ea typeface="Mukta Light" pitchFamily="34" charset="-122"/>
                <a:cs typeface="Mukta Light" pitchFamily="34" charset="-120"/>
              </a:rPr>
              <a:t>XAI integration (SHAP/LIME) and bias detection (AIF360).</a:t>
            </a:r>
            <a:endParaRPr lang="en-US" sz="1150" dirty="0"/>
          </a:p>
        </p:txBody>
      </p:sp>
      <p:sp>
        <p:nvSpPr>
          <p:cNvPr id="13" name="Shape 11"/>
          <p:cNvSpPr/>
          <p:nvPr/>
        </p:nvSpPr>
        <p:spPr>
          <a:xfrm>
            <a:off x="1211104" y="4739402"/>
            <a:ext cx="151328" cy="908447"/>
          </a:xfrm>
          <a:prstGeom prst="roundRect">
            <a:avLst>
              <a:gd name="adj" fmla="val 42024"/>
            </a:avLst>
          </a:prstGeom>
          <a:solidFill>
            <a:srgbClr val="542C49"/>
          </a:solidFill>
          <a:ln w="7620">
            <a:solidFill>
              <a:srgbClr val="6D4562"/>
            </a:solidFill>
            <a:prstDash val="solid"/>
          </a:ln>
        </p:spPr>
      </p:sp>
      <p:sp>
        <p:nvSpPr>
          <p:cNvPr id="14" name="Text 12"/>
          <p:cNvSpPr/>
          <p:nvPr/>
        </p:nvSpPr>
        <p:spPr>
          <a:xfrm>
            <a:off x="1513761" y="4890730"/>
            <a:ext cx="2077760" cy="210264"/>
          </a:xfrm>
          <a:prstGeom prst="rect">
            <a:avLst/>
          </a:prstGeom>
          <a:noFill/>
          <a:ln/>
        </p:spPr>
        <p:txBody>
          <a:bodyPr wrap="none" lIns="0" tIns="0" rIns="0" bIns="0" rtlCol="0" anchor="t"/>
          <a:lstStyle/>
          <a:p>
            <a:pPr marL="0" indent="0" algn="l">
              <a:lnSpc>
                <a:spcPts val="1650"/>
              </a:lnSpc>
              <a:buNone/>
            </a:pPr>
            <a:r>
              <a:rPr lang="en-US" sz="1300" dirty="0">
                <a:solidFill>
                  <a:srgbClr val="DAD8E9"/>
                </a:solidFill>
                <a:latin typeface="Prompt Medium" pitchFamily="34" charset="0"/>
                <a:ea typeface="Prompt Medium" pitchFamily="34" charset="-122"/>
                <a:cs typeface="Prompt Medium" pitchFamily="34" charset="-120"/>
              </a:rPr>
              <a:t>Dynamic Scenario Engine</a:t>
            </a:r>
            <a:endParaRPr lang="en-US" sz="1300" dirty="0"/>
          </a:p>
        </p:txBody>
      </p:sp>
      <p:sp>
        <p:nvSpPr>
          <p:cNvPr id="15" name="Text 13"/>
          <p:cNvSpPr/>
          <p:nvPr/>
        </p:nvSpPr>
        <p:spPr>
          <a:xfrm>
            <a:off x="1513761" y="5191839"/>
            <a:ext cx="12586811" cy="242292"/>
          </a:xfrm>
          <a:prstGeom prst="rect">
            <a:avLst/>
          </a:prstGeom>
          <a:noFill/>
          <a:ln/>
        </p:spPr>
        <p:txBody>
          <a:bodyPr wrap="none" lIns="0" tIns="0" rIns="0" bIns="0" rtlCol="0" anchor="t"/>
          <a:lstStyle/>
          <a:p>
            <a:pPr marL="0" indent="0" algn="l">
              <a:lnSpc>
                <a:spcPts val="1900"/>
              </a:lnSpc>
              <a:buNone/>
            </a:pPr>
            <a:r>
              <a:rPr lang="en-US" sz="1150" dirty="0">
                <a:solidFill>
                  <a:srgbClr val="DAD8E9"/>
                </a:solidFill>
                <a:latin typeface="Mukta Light" pitchFamily="34" charset="0"/>
                <a:ea typeface="Mukta Light" pitchFamily="34" charset="-122"/>
                <a:cs typeface="Mukta Light" pitchFamily="34" charset="-120"/>
              </a:rPr>
              <a:t>Real-time macroeconomic simulations and interactive what-if sliders.</a:t>
            </a:r>
            <a:endParaRPr lang="en-US" sz="1150" dirty="0"/>
          </a:p>
        </p:txBody>
      </p:sp>
      <p:sp>
        <p:nvSpPr>
          <p:cNvPr id="16" name="Shape 14"/>
          <p:cNvSpPr/>
          <p:nvPr/>
        </p:nvSpPr>
        <p:spPr>
          <a:xfrm>
            <a:off x="984052" y="5761315"/>
            <a:ext cx="151328" cy="908447"/>
          </a:xfrm>
          <a:prstGeom prst="roundRect">
            <a:avLst>
              <a:gd name="adj" fmla="val 42024"/>
            </a:avLst>
          </a:prstGeom>
          <a:solidFill>
            <a:srgbClr val="542C49"/>
          </a:solidFill>
          <a:ln w="7620">
            <a:solidFill>
              <a:srgbClr val="6D4562"/>
            </a:solidFill>
            <a:prstDash val="solid"/>
          </a:ln>
        </p:spPr>
      </p:sp>
      <p:sp>
        <p:nvSpPr>
          <p:cNvPr id="17" name="Text 15"/>
          <p:cNvSpPr/>
          <p:nvPr/>
        </p:nvSpPr>
        <p:spPr>
          <a:xfrm>
            <a:off x="1286708" y="5912644"/>
            <a:ext cx="1756410" cy="210264"/>
          </a:xfrm>
          <a:prstGeom prst="rect">
            <a:avLst/>
          </a:prstGeom>
          <a:noFill/>
          <a:ln/>
        </p:spPr>
        <p:txBody>
          <a:bodyPr wrap="none" lIns="0" tIns="0" rIns="0" bIns="0" rtlCol="0" anchor="t"/>
          <a:lstStyle/>
          <a:p>
            <a:pPr marL="0" indent="0" algn="l">
              <a:lnSpc>
                <a:spcPts val="1650"/>
              </a:lnSpc>
              <a:buNone/>
            </a:pPr>
            <a:r>
              <a:rPr lang="en-US" sz="1300" dirty="0">
                <a:solidFill>
                  <a:srgbClr val="DAD8E9"/>
                </a:solidFill>
                <a:latin typeface="Prompt Medium" pitchFamily="34" charset="0"/>
                <a:ea typeface="Prompt Medium" pitchFamily="34" charset="-122"/>
                <a:cs typeface="Prompt Medium" pitchFamily="34" charset="-120"/>
              </a:rPr>
              <a:t>Generative Reporting</a:t>
            </a:r>
            <a:endParaRPr lang="en-US" sz="1300" dirty="0"/>
          </a:p>
        </p:txBody>
      </p:sp>
      <p:sp>
        <p:nvSpPr>
          <p:cNvPr id="18" name="Text 16"/>
          <p:cNvSpPr/>
          <p:nvPr/>
        </p:nvSpPr>
        <p:spPr>
          <a:xfrm>
            <a:off x="1286708" y="6213753"/>
            <a:ext cx="12813863" cy="242292"/>
          </a:xfrm>
          <a:prstGeom prst="rect">
            <a:avLst/>
          </a:prstGeom>
          <a:noFill/>
          <a:ln/>
        </p:spPr>
        <p:txBody>
          <a:bodyPr wrap="none" lIns="0" tIns="0" rIns="0" bIns="0" rtlCol="0" anchor="t"/>
          <a:lstStyle/>
          <a:p>
            <a:pPr marL="0" indent="0" algn="l">
              <a:lnSpc>
                <a:spcPts val="1900"/>
              </a:lnSpc>
              <a:buNone/>
            </a:pPr>
            <a:r>
              <a:rPr lang="en-US" sz="1150" dirty="0">
                <a:solidFill>
                  <a:srgbClr val="DAD8E9"/>
                </a:solidFill>
                <a:latin typeface="Mukta Light" pitchFamily="34" charset="0"/>
                <a:ea typeface="Mukta Light" pitchFamily="34" charset="-122"/>
                <a:cs typeface="Mukta Light" pitchFamily="34" charset="-120"/>
              </a:rPr>
              <a:t>Narrative automation with GPT-4 for audit-ready summaries and anomaly alerts.</a:t>
            </a:r>
            <a:endParaRPr lang="en-US" sz="1150" dirty="0"/>
          </a:p>
        </p:txBody>
      </p:sp>
      <p:sp>
        <p:nvSpPr>
          <p:cNvPr id="19" name="Shape 17"/>
          <p:cNvSpPr/>
          <p:nvPr/>
        </p:nvSpPr>
        <p:spPr>
          <a:xfrm>
            <a:off x="756880" y="6783229"/>
            <a:ext cx="151328" cy="908447"/>
          </a:xfrm>
          <a:prstGeom prst="roundRect">
            <a:avLst>
              <a:gd name="adj" fmla="val 42024"/>
            </a:avLst>
          </a:prstGeom>
          <a:solidFill>
            <a:srgbClr val="542C49"/>
          </a:solidFill>
          <a:ln w="7620">
            <a:solidFill>
              <a:srgbClr val="6D4562"/>
            </a:solidFill>
            <a:prstDash val="solid"/>
          </a:ln>
        </p:spPr>
      </p:sp>
      <p:sp>
        <p:nvSpPr>
          <p:cNvPr id="20" name="Text 18"/>
          <p:cNvSpPr/>
          <p:nvPr/>
        </p:nvSpPr>
        <p:spPr>
          <a:xfrm>
            <a:off x="1059537" y="6934557"/>
            <a:ext cx="1770459" cy="210264"/>
          </a:xfrm>
          <a:prstGeom prst="rect">
            <a:avLst/>
          </a:prstGeom>
          <a:noFill/>
          <a:ln/>
        </p:spPr>
        <p:txBody>
          <a:bodyPr wrap="none" lIns="0" tIns="0" rIns="0" bIns="0" rtlCol="0" anchor="t"/>
          <a:lstStyle/>
          <a:p>
            <a:pPr marL="0" indent="0" algn="l">
              <a:lnSpc>
                <a:spcPts val="1650"/>
              </a:lnSpc>
              <a:buNone/>
            </a:pPr>
            <a:r>
              <a:rPr lang="en-US" sz="1300" dirty="0">
                <a:solidFill>
                  <a:srgbClr val="DAD8E9"/>
                </a:solidFill>
                <a:latin typeface="Prompt Medium" pitchFamily="34" charset="0"/>
                <a:ea typeface="Prompt Medium" pitchFamily="34" charset="-122"/>
                <a:cs typeface="Prompt Medium" pitchFamily="34" charset="-120"/>
              </a:rPr>
              <a:t>Blockchain Audit Trail</a:t>
            </a:r>
            <a:endParaRPr lang="en-US" sz="1300" dirty="0"/>
          </a:p>
        </p:txBody>
      </p:sp>
      <p:sp>
        <p:nvSpPr>
          <p:cNvPr id="21" name="Text 19"/>
          <p:cNvSpPr/>
          <p:nvPr/>
        </p:nvSpPr>
        <p:spPr>
          <a:xfrm>
            <a:off x="1059537" y="7235666"/>
            <a:ext cx="13041035" cy="242292"/>
          </a:xfrm>
          <a:prstGeom prst="rect">
            <a:avLst/>
          </a:prstGeom>
          <a:noFill/>
          <a:ln/>
        </p:spPr>
        <p:txBody>
          <a:bodyPr wrap="none" lIns="0" tIns="0" rIns="0" bIns="0" rtlCol="0" anchor="t"/>
          <a:lstStyle/>
          <a:p>
            <a:pPr marL="0" indent="0" algn="l">
              <a:lnSpc>
                <a:spcPts val="1900"/>
              </a:lnSpc>
              <a:buNone/>
            </a:pPr>
            <a:r>
              <a:rPr lang="en-US" sz="1150" dirty="0">
                <a:solidFill>
                  <a:srgbClr val="DAD8E9"/>
                </a:solidFill>
                <a:latin typeface="Mukta Light" pitchFamily="34" charset="0"/>
                <a:ea typeface="Mukta Light" pitchFamily="34" charset="-122"/>
                <a:cs typeface="Mukta Light" pitchFamily="34" charset="-120"/>
              </a:rPr>
              <a:t>Immutable ledger for calculations and smart contracts for automated risk thresholds.</a:t>
            </a:r>
            <a:endParaRPr lang="en-US" sz="1150" dirty="0"/>
          </a:p>
        </p:txBody>
      </p:sp>
      <p:sp>
        <p:nvSpPr>
          <p:cNvPr id="22" name="Shape 18"/>
          <p:cNvSpPr/>
          <p:nvPr/>
        </p:nvSpPr>
        <p:spPr>
          <a:xfrm>
            <a:off x="10115783" y="7748788"/>
            <a:ext cx="6402943" cy="367689"/>
          </a:xfrm>
          <a:prstGeom prst="roundRect">
            <a:avLst>
              <a:gd name="adj" fmla="val 78584"/>
            </a:avLst>
          </a:prstGeom>
          <a:solidFill>
            <a:srgbClr val="A95B95"/>
          </a:solidFill>
          <a:ln/>
        </p:spPr>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674</Words>
  <Application>Microsoft Office PowerPoint</Application>
  <PresentationFormat>Custom</PresentationFormat>
  <Paragraphs>87</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Mukta Light</vt:lpstr>
      <vt:lpstr>Prompt Medium</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shreyash jadhao</dc:creator>
  <cp:lastModifiedBy>Microsoft account</cp:lastModifiedBy>
  <cp:revision>2</cp:revision>
  <dcterms:created xsi:type="dcterms:W3CDTF">2025-07-13T07:54:19Z</dcterms:created>
  <dcterms:modified xsi:type="dcterms:W3CDTF">2025-07-13T07:58:37Z</dcterms:modified>
</cp:coreProperties>
</file>